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82" r:id="rId4"/>
    <p:sldId id="281"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8" r:id="rId21"/>
    <p:sldId id="279" r:id="rId22"/>
    <p:sldId id="280" r:id="rId23"/>
    <p:sldId id="277" r:id="rId24"/>
    <p:sldId id="283"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660"/>
  </p:normalViewPr>
  <p:slideViewPr>
    <p:cSldViewPr snapToGrid="0">
      <p:cViewPr>
        <p:scale>
          <a:sx n="96" d="100"/>
          <a:sy n="96" d="100"/>
        </p:scale>
        <p:origin x="-1104" y="-4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9081EE30-E963-4D26-B9C5-742F99054792}" type="datetimeFigureOut">
              <a:rPr lang="tr-TR" smtClean="0"/>
              <a:pPr/>
              <a:t>25.03.2021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013DCD-791D-4979-BE1B-38DD0508AF18}" type="slidenum">
              <a:rPr lang="tr-TR" smtClean="0"/>
              <a:pPr/>
              <a:t>‹#›</a:t>
            </a:fld>
            <a:endParaRPr lang="tr-TR"/>
          </a:p>
        </p:txBody>
      </p:sp>
    </p:spTree>
    <p:extLst>
      <p:ext uri="{BB962C8B-B14F-4D97-AF65-F5344CB8AC3E}">
        <p14:creationId xmlns="" xmlns:p14="http://schemas.microsoft.com/office/powerpoint/2010/main" val="946070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081EE30-E963-4D26-B9C5-742F99054792}" type="datetimeFigureOut">
              <a:rPr lang="tr-TR" smtClean="0"/>
              <a:pPr/>
              <a:t>25.03.2021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013DCD-791D-4979-BE1B-38DD0508AF18}" type="slidenum">
              <a:rPr lang="tr-TR" smtClean="0"/>
              <a:pPr/>
              <a:t>‹#›</a:t>
            </a:fld>
            <a:endParaRPr lang="tr-TR"/>
          </a:p>
        </p:txBody>
      </p:sp>
    </p:spTree>
    <p:extLst>
      <p:ext uri="{BB962C8B-B14F-4D97-AF65-F5344CB8AC3E}">
        <p14:creationId xmlns="" xmlns:p14="http://schemas.microsoft.com/office/powerpoint/2010/main" val="32578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081EE30-E963-4D26-B9C5-742F99054792}" type="datetimeFigureOut">
              <a:rPr lang="tr-TR" smtClean="0"/>
              <a:pPr/>
              <a:t>25.03.2021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013DCD-791D-4979-BE1B-38DD0508AF18}" type="slidenum">
              <a:rPr lang="tr-TR" smtClean="0"/>
              <a:pPr/>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4034469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081EE30-E963-4D26-B9C5-742F99054792}" type="datetimeFigureOut">
              <a:rPr lang="tr-TR" smtClean="0"/>
              <a:pPr/>
              <a:t>25.03.2021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013DCD-791D-4979-BE1B-38DD0508AF18}" type="slidenum">
              <a:rPr lang="tr-TR" smtClean="0"/>
              <a:pPr/>
              <a:t>‹#›</a:t>
            </a:fld>
            <a:endParaRPr lang="tr-TR"/>
          </a:p>
        </p:txBody>
      </p:sp>
    </p:spTree>
    <p:extLst>
      <p:ext uri="{BB962C8B-B14F-4D97-AF65-F5344CB8AC3E}">
        <p14:creationId xmlns="" xmlns:p14="http://schemas.microsoft.com/office/powerpoint/2010/main" val="3582827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081EE30-E963-4D26-B9C5-742F99054792}" type="datetimeFigureOut">
              <a:rPr lang="tr-TR" smtClean="0"/>
              <a:pPr/>
              <a:t>25.03.2021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013DCD-791D-4979-BE1B-38DD0508AF18}" type="slidenum">
              <a:rPr lang="tr-TR" smtClean="0"/>
              <a:pPr/>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1484601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081EE30-E963-4D26-B9C5-742F99054792}" type="datetimeFigureOut">
              <a:rPr lang="tr-TR" smtClean="0"/>
              <a:pPr/>
              <a:t>25.03.2021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013DCD-791D-4979-BE1B-38DD0508AF18}" type="slidenum">
              <a:rPr lang="tr-TR" smtClean="0"/>
              <a:pPr/>
              <a:t>‹#›</a:t>
            </a:fld>
            <a:endParaRPr lang="tr-TR"/>
          </a:p>
        </p:txBody>
      </p:sp>
    </p:spTree>
    <p:extLst>
      <p:ext uri="{BB962C8B-B14F-4D97-AF65-F5344CB8AC3E}">
        <p14:creationId xmlns="" xmlns:p14="http://schemas.microsoft.com/office/powerpoint/2010/main" val="3308589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081EE30-E963-4D26-B9C5-742F99054792}" type="datetimeFigureOut">
              <a:rPr lang="tr-TR" smtClean="0"/>
              <a:pPr/>
              <a:t>25.03.2021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013DCD-791D-4979-BE1B-38DD0508AF18}" type="slidenum">
              <a:rPr lang="tr-TR" smtClean="0"/>
              <a:pPr/>
              <a:t>‹#›</a:t>
            </a:fld>
            <a:endParaRPr lang="tr-TR"/>
          </a:p>
        </p:txBody>
      </p:sp>
    </p:spTree>
    <p:extLst>
      <p:ext uri="{BB962C8B-B14F-4D97-AF65-F5344CB8AC3E}">
        <p14:creationId xmlns="" xmlns:p14="http://schemas.microsoft.com/office/powerpoint/2010/main" val="938574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081EE30-E963-4D26-B9C5-742F99054792}" type="datetimeFigureOut">
              <a:rPr lang="tr-TR" smtClean="0"/>
              <a:pPr/>
              <a:t>25.03.2021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013DCD-791D-4979-BE1B-38DD0508AF18}" type="slidenum">
              <a:rPr lang="tr-TR" smtClean="0"/>
              <a:pPr/>
              <a:t>‹#›</a:t>
            </a:fld>
            <a:endParaRPr lang="tr-TR"/>
          </a:p>
        </p:txBody>
      </p:sp>
    </p:spTree>
    <p:extLst>
      <p:ext uri="{BB962C8B-B14F-4D97-AF65-F5344CB8AC3E}">
        <p14:creationId xmlns="" xmlns:p14="http://schemas.microsoft.com/office/powerpoint/2010/main" val="3205656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081EE30-E963-4D26-B9C5-742F99054792}" type="datetimeFigureOut">
              <a:rPr lang="tr-TR" smtClean="0"/>
              <a:pPr/>
              <a:t>25.03.2021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013DCD-791D-4979-BE1B-38DD0508AF18}" type="slidenum">
              <a:rPr lang="tr-TR" smtClean="0"/>
              <a:pPr/>
              <a:t>‹#›</a:t>
            </a:fld>
            <a:endParaRPr lang="tr-TR"/>
          </a:p>
        </p:txBody>
      </p:sp>
    </p:spTree>
    <p:extLst>
      <p:ext uri="{BB962C8B-B14F-4D97-AF65-F5344CB8AC3E}">
        <p14:creationId xmlns="" xmlns:p14="http://schemas.microsoft.com/office/powerpoint/2010/main" val="4280170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081EE30-E963-4D26-B9C5-742F99054792}" type="datetimeFigureOut">
              <a:rPr lang="tr-TR" smtClean="0"/>
              <a:pPr/>
              <a:t>25.03.2021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013DCD-791D-4979-BE1B-38DD0508AF18}" type="slidenum">
              <a:rPr lang="tr-TR" smtClean="0"/>
              <a:pPr/>
              <a:t>‹#›</a:t>
            </a:fld>
            <a:endParaRPr lang="tr-TR"/>
          </a:p>
        </p:txBody>
      </p:sp>
    </p:spTree>
    <p:extLst>
      <p:ext uri="{BB962C8B-B14F-4D97-AF65-F5344CB8AC3E}">
        <p14:creationId xmlns="" xmlns:p14="http://schemas.microsoft.com/office/powerpoint/2010/main" val="3130866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081EE30-E963-4D26-B9C5-742F99054792}" type="datetimeFigureOut">
              <a:rPr lang="tr-TR" smtClean="0"/>
              <a:pPr/>
              <a:t>25.03.2021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013DCD-791D-4979-BE1B-38DD0508AF18}" type="slidenum">
              <a:rPr lang="tr-TR" smtClean="0"/>
              <a:pPr/>
              <a:t>‹#›</a:t>
            </a:fld>
            <a:endParaRPr lang="tr-TR"/>
          </a:p>
        </p:txBody>
      </p:sp>
    </p:spTree>
    <p:extLst>
      <p:ext uri="{BB962C8B-B14F-4D97-AF65-F5344CB8AC3E}">
        <p14:creationId xmlns="" xmlns:p14="http://schemas.microsoft.com/office/powerpoint/2010/main" val="1514008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081EE30-E963-4D26-B9C5-742F99054792}" type="datetimeFigureOut">
              <a:rPr lang="tr-TR" smtClean="0"/>
              <a:pPr/>
              <a:t>25.03.2021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6013DCD-791D-4979-BE1B-38DD0508AF18}" type="slidenum">
              <a:rPr lang="tr-TR" smtClean="0"/>
              <a:pPr/>
              <a:t>‹#›</a:t>
            </a:fld>
            <a:endParaRPr lang="tr-TR"/>
          </a:p>
        </p:txBody>
      </p:sp>
    </p:spTree>
    <p:extLst>
      <p:ext uri="{BB962C8B-B14F-4D97-AF65-F5344CB8AC3E}">
        <p14:creationId xmlns="" xmlns:p14="http://schemas.microsoft.com/office/powerpoint/2010/main" val="1745586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081EE30-E963-4D26-B9C5-742F99054792}" type="datetimeFigureOut">
              <a:rPr lang="tr-TR" smtClean="0"/>
              <a:pPr/>
              <a:t>25.03.2021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6013DCD-791D-4979-BE1B-38DD0508AF18}" type="slidenum">
              <a:rPr lang="tr-TR" smtClean="0"/>
              <a:pPr/>
              <a:t>‹#›</a:t>
            </a:fld>
            <a:endParaRPr lang="tr-TR"/>
          </a:p>
        </p:txBody>
      </p:sp>
    </p:spTree>
    <p:extLst>
      <p:ext uri="{BB962C8B-B14F-4D97-AF65-F5344CB8AC3E}">
        <p14:creationId xmlns="" xmlns:p14="http://schemas.microsoft.com/office/powerpoint/2010/main" val="3355705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1EE30-E963-4D26-B9C5-742F99054792}" type="datetimeFigureOut">
              <a:rPr lang="tr-TR" smtClean="0"/>
              <a:pPr/>
              <a:t>25.03.2021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6013DCD-791D-4979-BE1B-38DD0508AF18}" type="slidenum">
              <a:rPr lang="tr-TR" smtClean="0"/>
              <a:pPr/>
              <a:t>‹#›</a:t>
            </a:fld>
            <a:endParaRPr lang="tr-TR"/>
          </a:p>
        </p:txBody>
      </p:sp>
    </p:spTree>
    <p:extLst>
      <p:ext uri="{BB962C8B-B14F-4D97-AF65-F5344CB8AC3E}">
        <p14:creationId xmlns="" xmlns:p14="http://schemas.microsoft.com/office/powerpoint/2010/main" val="1686772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081EE30-E963-4D26-B9C5-742F99054792}" type="datetimeFigureOut">
              <a:rPr lang="tr-TR" smtClean="0"/>
              <a:pPr/>
              <a:t>25.03.2021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013DCD-791D-4979-BE1B-38DD0508AF18}" type="slidenum">
              <a:rPr lang="tr-TR" smtClean="0"/>
              <a:pPr/>
              <a:t>‹#›</a:t>
            </a:fld>
            <a:endParaRPr lang="tr-TR"/>
          </a:p>
        </p:txBody>
      </p:sp>
    </p:spTree>
    <p:extLst>
      <p:ext uri="{BB962C8B-B14F-4D97-AF65-F5344CB8AC3E}">
        <p14:creationId xmlns="" xmlns:p14="http://schemas.microsoft.com/office/powerpoint/2010/main" val="2298333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013DCD-791D-4979-BE1B-38DD0508AF18}" type="slidenum">
              <a:rPr lang="tr-TR" smtClean="0"/>
              <a:pPr/>
              <a:t>‹#›</a:t>
            </a:fld>
            <a:endParaRPr lang="tr-TR"/>
          </a:p>
        </p:txBody>
      </p:sp>
      <p:sp>
        <p:nvSpPr>
          <p:cNvPr id="5" name="Date Placeholder 4"/>
          <p:cNvSpPr>
            <a:spLocks noGrp="1"/>
          </p:cNvSpPr>
          <p:nvPr>
            <p:ph type="dt" sz="half" idx="10"/>
          </p:nvPr>
        </p:nvSpPr>
        <p:spPr/>
        <p:txBody>
          <a:bodyPr/>
          <a:lstStyle/>
          <a:p>
            <a:fld id="{9081EE30-E963-4D26-B9C5-742F99054792}" type="datetimeFigureOut">
              <a:rPr lang="tr-TR" smtClean="0"/>
              <a:pPr/>
              <a:t>25.03.2021</a:t>
            </a:fld>
            <a:endParaRPr lang="tr-TR"/>
          </a:p>
        </p:txBody>
      </p:sp>
    </p:spTree>
    <p:extLst>
      <p:ext uri="{BB962C8B-B14F-4D97-AF65-F5344CB8AC3E}">
        <p14:creationId xmlns="" xmlns:p14="http://schemas.microsoft.com/office/powerpoint/2010/main" val="1289203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81EE30-E963-4D26-B9C5-742F99054792}" type="datetimeFigureOut">
              <a:rPr lang="tr-TR" smtClean="0"/>
              <a:pPr/>
              <a:t>25.03.2021</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6013DCD-791D-4979-BE1B-38DD0508AF18}" type="slidenum">
              <a:rPr lang="tr-TR" smtClean="0"/>
              <a:pPr/>
              <a:t>‹#›</a:t>
            </a:fld>
            <a:endParaRPr lang="tr-TR"/>
          </a:p>
        </p:txBody>
      </p:sp>
    </p:spTree>
    <p:extLst>
      <p:ext uri="{BB962C8B-B14F-4D97-AF65-F5344CB8AC3E}">
        <p14:creationId xmlns="" xmlns:p14="http://schemas.microsoft.com/office/powerpoint/2010/main" val="395454545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alpha val="23000"/>
          </a:schemeClr>
        </a:solidFill>
        <a:effectLst/>
      </p:bgPr>
    </p:bg>
    <p:spTree>
      <p:nvGrpSpPr>
        <p:cNvPr id="1" name=""/>
        <p:cNvGrpSpPr/>
        <p:nvPr/>
      </p:nvGrpSpPr>
      <p:grpSpPr>
        <a:xfrm>
          <a:off x="0" y="0"/>
          <a:ext cx="0" cy="0"/>
          <a:chOff x="0" y="0"/>
          <a:chExt cx="0" cy="0"/>
        </a:xfrm>
      </p:grpSpPr>
      <p:sp>
        <p:nvSpPr>
          <p:cNvPr id="12" name="Metin kutusu 11"/>
          <p:cNvSpPr txBox="1"/>
          <p:nvPr/>
        </p:nvSpPr>
        <p:spPr>
          <a:xfrm>
            <a:off x="9906000" y="5048719"/>
            <a:ext cx="2093742" cy="1754326"/>
          </a:xfrm>
          <a:prstGeom prst="rect">
            <a:avLst/>
          </a:prstGeom>
          <a:noFill/>
        </p:spPr>
        <p:txBody>
          <a:bodyPr wrap="square" rtlCol="0">
            <a:spAutoFit/>
          </a:bodyPr>
          <a:lstStyle/>
          <a:p>
            <a:pPr algn="ctr"/>
            <a:r>
              <a:rPr lang="tr-TR" dirty="0" smtClean="0">
                <a:solidFill>
                  <a:schemeClr val="bg1"/>
                </a:solidFill>
                <a:latin typeface="Arial Narrow" panose="020B0606020202030204" pitchFamily="34" charset="0"/>
              </a:rPr>
              <a:t>HAZIRLAYANLAR</a:t>
            </a:r>
            <a:br>
              <a:rPr lang="tr-TR" dirty="0" smtClean="0">
                <a:solidFill>
                  <a:schemeClr val="bg1"/>
                </a:solidFill>
                <a:latin typeface="Arial Narrow" panose="020B0606020202030204" pitchFamily="34" charset="0"/>
              </a:rPr>
            </a:br>
            <a:endParaRPr lang="tr-TR" dirty="0" smtClean="0">
              <a:solidFill>
                <a:schemeClr val="bg1"/>
              </a:solidFill>
              <a:latin typeface="Arial Narrow" panose="020B0606020202030204" pitchFamily="34" charset="0"/>
            </a:endParaRPr>
          </a:p>
          <a:p>
            <a:pPr algn="ctr"/>
            <a:r>
              <a:rPr lang="tr-TR" dirty="0" smtClean="0">
                <a:solidFill>
                  <a:schemeClr val="bg1"/>
                </a:solidFill>
                <a:latin typeface="Arial Narrow" panose="020B0606020202030204" pitchFamily="34" charset="0"/>
              </a:rPr>
              <a:t>MURAT IŞIK</a:t>
            </a:r>
          </a:p>
          <a:p>
            <a:pPr algn="ctr"/>
            <a:r>
              <a:rPr lang="tr-TR" dirty="0" smtClean="0">
                <a:solidFill>
                  <a:schemeClr val="bg1"/>
                </a:solidFill>
                <a:latin typeface="Arial Narrow" panose="020B0606020202030204" pitchFamily="34" charset="0"/>
              </a:rPr>
              <a:t>ARZU BEŞLİ </a:t>
            </a:r>
          </a:p>
          <a:p>
            <a:pPr algn="ctr"/>
            <a:r>
              <a:rPr lang="tr-TR" dirty="0" smtClean="0">
                <a:solidFill>
                  <a:schemeClr val="bg1"/>
                </a:solidFill>
                <a:latin typeface="Arial Narrow" panose="020B0606020202030204" pitchFamily="34" charset="0"/>
              </a:rPr>
              <a:t>ÜMRAN ÖNCEL</a:t>
            </a:r>
          </a:p>
          <a:p>
            <a:pPr algn="ctr"/>
            <a:r>
              <a:rPr lang="tr-TR" dirty="0" smtClean="0">
                <a:solidFill>
                  <a:schemeClr val="bg1"/>
                </a:solidFill>
                <a:latin typeface="Arial Narrow" panose="020B0606020202030204" pitchFamily="34" charset="0"/>
              </a:rPr>
              <a:t>MEHMET BEŞLİ</a:t>
            </a:r>
            <a:endParaRPr lang="tr-TR" dirty="0">
              <a:solidFill>
                <a:schemeClr val="bg1"/>
              </a:solidFill>
              <a:latin typeface="Arial Narrow" panose="020B0606020202030204" pitchFamily="34" charset="0"/>
            </a:endParaRPr>
          </a:p>
        </p:txBody>
      </p:sp>
      <p:pic>
        <p:nvPicPr>
          <p:cNvPr id="1027" name="Picture 3" descr="C:\Users\USER\Desktop\temassız afiş.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extLst>
      <p:ext uri="{BB962C8B-B14F-4D97-AF65-F5344CB8AC3E}">
        <p14:creationId xmlns="" xmlns:p14="http://schemas.microsoft.com/office/powerpoint/2010/main" val="3060038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accent2">
                    <a:lumMod val="75000"/>
                  </a:schemeClr>
                </a:solidFill>
              </a:rPr>
              <a:t>7- KOLA FANTA OYUNU</a:t>
            </a:r>
            <a:endParaRPr lang="tr-TR" dirty="0">
              <a:solidFill>
                <a:schemeClr val="accent2">
                  <a:lumMod val="75000"/>
                </a:schemeClr>
              </a:solidFill>
            </a:endParaRPr>
          </a:p>
        </p:txBody>
      </p:sp>
      <p:sp>
        <p:nvSpPr>
          <p:cNvPr id="3" name="İçerik Yer Tutucusu 2"/>
          <p:cNvSpPr>
            <a:spLocks noGrp="1"/>
          </p:cNvSpPr>
          <p:nvPr>
            <p:ph idx="1"/>
          </p:nvPr>
        </p:nvSpPr>
        <p:spPr>
          <a:xfrm>
            <a:off x="663266" y="1547446"/>
            <a:ext cx="8874630" cy="4811151"/>
          </a:xfrm>
        </p:spPr>
        <p:txBody>
          <a:bodyPr>
            <a:normAutofit/>
          </a:bodyPr>
          <a:lstStyle/>
          <a:p>
            <a:r>
              <a:rPr lang="tr-TR" dirty="0" smtClean="0"/>
              <a:t>Öğretmen öğrencilerden sosyal mesafeli bir şekilde çember olmalarını ister. Oyun süresince aramızdaki fiziksel mesafeyi korumamız ve maskelerimizin takılı olması gerektiğini hatırlatır.</a:t>
            </a:r>
          </a:p>
          <a:p>
            <a:r>
              <a:rPr lang="tr-TR" dirty="0" smtClean="0"/>
              <a:t>Öğretmen çemberin ortasında yer alır. Öğretmen KOLA dediği zaman öğrenciler çökmeli , FANTA dediği zaman kalkmalılar. </a:t>
            </a:r>
          </a:p>
          <a:p>
            <a:r>
              <a:rPr lang="tr-TR" dirty="0" smtClean="0"/>
              <a:t>Öğretmen öğrencileri şaşırtmak için öğrencilerle birlikte çöküp kalkmalı bazen KOLA derken ayağa kalkarak öğrencileri şaşırtabilir. </a:t>
            </a:r>
          </a:p>
          <a:p>
            <a:r>
              <a:rPr lang="tr-TR" dirty="0" smtClean="0"/>
              <a:t>Yanlış yapan öğrenciler elenir. Sona kalan 2 kişi alkışlanır.</a:t>
            </a:r>
          </a:p>
          <a:p>
            <a:r>
              <a:rPr lang="tr-TR" dirty="0" smtClean="0"/>
              <a:t>Öğrencilerden oyunu oynatmak isteyen varsa çemberin ortasına alınır ve oyunu kendisi oynatabilir.</a:t>
            </a:r>
          </a:p>
        </p:txBody>
      </p:sp>
      <p:pic>
        <p:nvPicPr>
          <p:cNvPr id="4" name="Resim 3"/>
          <p:cNvPicPr>
            <a:picLocks noChangeAspect="1"/>
          </p:cNvPicPr>
          <p:nvPr/>
        </p:nvPicPr>
        <p:blipFill>
          <a:blip r:embed="rId2" cstate="print"/>
          <a:stretch>
            <a:fillRect/>
          </a:stretch>
        </p:blipFill>
        <p:spPr>
          <a:xfrm>
            <a:off x="9718096" y="6041362"/>
            <a:ext cx="2298391" cy="688908"/>
          </a:xfrm>
          <a:prstGeom prst="rect">
            <a:avLst/>
          </a:prstGeom>
        </p:spPr>
      </p:pic>
    </p:spTree>
    <p:extLst>
      <p:ext uri="{BB962C8B-B14F-4D97-AF65-F5344CB8AC3E}">
        <p14:creationId xmlns="" xmlns:p14="http://schemas.microsoft.com/office/powerpoint/2010/main" val="1137960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accent2">
                    <a:lumMod val="75000"/>
                  </a:schemeClr>
                </a:solidFill>
              </a:rPr>
              <a:t>8- PUZZLE PARÇASI</a:t>
            </a:r>
            <a:endParaRPr lang="tr-TR" dirty="0">
              <a:solidFill>
                <a:schemeClr val="accent2">
                  <a:lumMod val="75000"/>
                </a:schemeClr>
              </a:solidFill>
            </a:endParaRPr>
          </a:p>
        </p:txBody>
      </p:sp>
      <p:sp>
        <p:nvSpPr>
          <p:cNvPr id="3" name="İçerik Yer Tutucusu 2"/>
          <p:cNvSpPr>
            <a:spLocks noGrp="1"/>
          </p:cNvSpPr>
          <p:nvPr>
            <p:ph idx="1"/>
          </p:nvPr>
        </p:nvSpPr>
        <p:spPr>
          <a:xfrm>
            <a:off x="663266" y="1547446"/>
            <a:ext cx="8874630" cy="5310554"/>
          </a:xfrm>
        </p:spPr>
        <p:txBody>
          <a:bodyPr>
            <a:normAutofit fontScale="92500" lnSpcReduction="20000"/>
          </a:bodyPr>
          <a:lstStyle/>
          <a:p>
            <a:r>
              <a:rPr lang="tr-TR" dirty="0" smtClean="0"/>
              <a:t>Öğretmen öğrencilerden sosyal mesafeli bir şekilde alanda dağılmalarını ister. Oyun süresince aramızdaki fiziksel mesafeyi korumamız ve maskelerimizin takılı olması gerektiğini hatırlatır.</a:t>
            </a:r>
          </a:p>
          <a:p>
            <a:r>
              <a:rPr lang="tr-TR" dirty="0" smtClean="0"/>
              <a:t>Öğretmen öğrencilerden birini seçer ve diğer öğrencileri görmeyecek,duymayacak bir alana gönderir.</a:t>
            </a:r>
          </a:p>
          <a:p>
            <a:r>
              <a:rPr lang="tr-TR" dirty="0" smtClean="0"/>
              <a:t>Öğretmen alanda bulunan öğrencileri ikişerli gruplara ayırıp her gruba farklı bir hareket belirler. (Kafa çevirme, kol kaldırma,  elleriyle yüzünü kapatma, kulağını tutma.) </a:t>
            </a:r>
          </a:p>
          <a:p>
            <a:r>
              <a:rPr lang="tr-TR" dirty="0" smtClean="0"/>
              <a:t>Örneğin aynı gruptaki iki kişiden sağ ellerini havaya kaldırmaları istenir. Başka bir gruptan iki kişiye başlarını sağa çevirmesi istenir. Her gruba farklı bir hareket verildikten sonra  karışık bir şekilde alana tekrar dağıtılır. (Aynı grupta olan öğrenciler  yan yana olmamalı)</a:t>
            </a:r>
          </a:p>
          <a:p>
            <a:r>
              <a:rPr lang="tr-TR" dirty="0" smtClean="0"/>
              <a:t>Seçilen öğrenci çağırılır ve alanda herkesin bir eşi olduğu söylenip bunları yapacakları hareketlerden bulması istenilir. </a:t>
            </a:r>
          </a:p>
          <a:p>
            <a:r>
              <a:rPr lang="tr-TR" dirty="0" smtClean="0"/>
              <a:t>Örneğin öğrencinin seçtiği ilk kişi başını sağa çevirdi,  seçtiği ikinci kişi de başını sağa çevirir ise bu iki kişi EŞLEŞMİŞ olur ve  alanı terk ederler.</a:t>
            </a:r>
          </a:p>
          <a:p>
            <a:r>
              <a:rPr lang="tr-TR" dirty="0" smtClean="0"/>
              <a:t>Öğrenci ilk seçtiği kişinin eşini bulamazsa yeni eşleşmeler aramaya devam eder. </a:t>
            </a:r>
          </a:p>
          <a:p>
            <a:r>
              <a:rPr lang="tr-TR" dirty="0" smtClean="0"/>
              <a:t>Amaç alandaki tüm EŞLERİ bulmaktır. </a:t>
            </a:r>
          </a:p>
          <a:p>
            <a:r>
              <a:rPr lang="tr-TR" dirty="0" smtClean="0"/>
              <a:t>EŞLEŞTİRME OYUNU OLARAK DA  DÜŞÜNÜLEBİLİR.</a:t>
            </a:r>
          </a:p>
          <a:p>
            <a:endParaRPr lang="tr-TR" dirty="0" smtClean="0"/>
          </a:p>
          <a:p>
            <a:endParaRPr lang="tr-TR" dirty="0" smtClean="0"/>
          </a:p>
        </p:txBody>
      </p:sp>
      <p:pic>
        <p:nvPicPr>
          <p:cNvPr id="4" name="Resim 3"/>
          <p:cNvPicPr>
            <a:picLocks noChangeAspect="1"/>
          </p:cNvPicPr>
          <p:nvPr/>
        </p:nvPicPr>
        <p:blipFill>
          <a:blip r:embed="rId2" cstate="print"/>
          <a:stretch>
            <a:fillRect/>
          </a:stretch>
        </p:blipFill>
        <p:spPr>
          <a:xfrm>
            <a:off x="9718096" y="6041362"/>
            <a:ext cx="2298391" cy="688908"/>
          </a:xfrm>
          <a:prstGeom prst="rect">
            <a:avLst/>
          </a:prstGeom>
        </p:spPr>
      </p:pic>
    </p:spTree>
    <p:extLst>
      <p:ext uri="{BB962C8B-B14F-4D97-AF65-F5344CB8AC3E}">
        <p14:creationId xmlns="" xmlns:p14="http://schemas.microsoft.com/office/powerpoint/2010/main" val="1137960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accent2">
                    <a:lumMod val="75000"/>
                  </a:schemeClr>
                </a:solidFill>
              </a:rPr>
              <a:t>9- EVET HAYIR </a:t>
            </a:r>
            <a:endParaRPr lang="tr-TR" dirty="0">
              <a:solidFill>
                <a:schemeClr val="accent2">
                  <a:lumMod val="75000"/>
                </a:schemeClr>
              </a:solidFill>
            </a:endParaRPr>
          </a:p>
        </p:txBody>
      </p:sp>
      <p:sp>
        <p:nvSpPr>
          <p:cNvPr id="3" name="İçerik Yer Tutucusu 2"/>
          <p:cNvSpPr>
            <a:spLocks noGrp="1"/>
          </p:cNvSpPr>
          <p:nvPr>
            <p:ph idx="1"/>
          </p:nvPr>
        </p:nvSpPr>
        <p:spPr>
          <a:xfrm>
            <a:off x="663266" y="1420838"/>
            <a:ext cx="8930900" cy="4937760"/>
          </a:xfrm>
        </p:spPr>
        <p:txBody>
          <a:bodyPr>
            <a:normAutofit fontScale="85000" lnSpcReduction="10000"/>
          </a:bodyPr>
          <a:lstStyle/>
          <a:p>
            <a:r>
              <a:rPr lang="tr-TR" dirty="0" smtClean="0"/>
              <a:t>Öğretmen öğrencilerden sosyal mesafeli bir şekilde çember olmalarını ister. Oyun süresince aramızdaki fiziksel mesafeyi korumamız ve maskelerimizin takılı olması gerektiğini hatırlatır.</a:t>
            </a:r>
          </a:p>
          <a:p>
            <a:r>
              <a:rPr lang="tr-TR" dirty="0" smtClean="0"/>
              <a:t>Öğretmen öğrencilerden sağa dönmelerini ister.</a:t>
            </a:r>
          </a:p>
          <a:p>
            <a:r>
              <a:rPr lang="tr-TR" dirty="0" smtClean="0"/>
              <a:t>Diyelim ki Güneydoğu Anadolu bölgesinde bulunan tarihi eserlerle ilgili bir konu belirlendi. Tarihi eserlerin yazılı olduğu yapışkanlı kağıtlar çemberde bulunan çocukların göremeyeceği bir şekilde alınlarına yapıştırılır.</a:t>
            </a:r>
          </a:p>
          <a:p>
            <a:r>
              <a:rPr lang="tr-TR" dirty="0" smtClean="0"/>
              <a:t>Her çocuk kendi alnında yazan tarihi eseri önünde bulunan çocuğa soru sorarak bulmaya çalışır.Soru sorulan çocuk arkasını dönüp cevap verir.Cevap verdikten sonra sıra kendisine geçer ve önündeki kişiye alnında yazan eserle ilgili soru sorar. (Her sırası geldiğin de bir soru sorulabilir)</a:t>
            </a:r>
          </a:p>
          <a:p>
            <a:r>
              <a:rPr lang="tr-TR" dirty="0" smtClean="0"/>
              <a:t>Soru sorulan kişi sadece EVET- HAYIR cevabı verebilir. Bunun dışında cevap veremez. </a:t>
            </a:r>
          </a:p>
          <a:p>
            <a:r>
              <a:rPr lang="tr-TR" dirty="0" smtClean="0"/>
              <a:t>Diyelim ki alnında İbrahim Bey camisinin yazılı olduğu çocuk cevabı bulmak için  şu soruları sorabilir. </a:t>
            </a:r>
          </a:p>
          <a:p>
            <a:r>
              <a:rPr lang="tr-TR" dirty="0" smtClean="0"/>
              <a:t>- Batman’a yakın mı?</a:t>
            </a:r>
          </a:p>
          <a:p>
            <a:r>
              <a:rPr lang="tr-TR" dirty="0" smtClean="0"/>
              <a:t>- Kozluk ilçesinde mi ?</a:t>
            </a:r>
          </a:p>
          <a:p>
            <a:r>
              <a:rPr lang="tr-TR" dirty="0" smtClean="0"/>
              <a:t>- Cami mi ? </a:t>
            </a:r>
          </a:p>
          <a:p>
            <a:r>
              <a:rPr lang="tr-TR" dirty="0" smtClean="0"/>
              <a:t>Kendi alnındaki yazıyı bulan öğrenci çemberin dışına çıkar. Diğer öğrenciler soru sorarak alnında yazanı bulmaya çalışır.</a:t>
            </a:r>
          </a:p>
        </p:txBody>
      </p:sp>
      <p:pic>
        <p:nvPicPr>
          <p:cNvPr id="4" name="Resim 3"/>
          <p:cNvPicPr>
            <a:picLocks noChangeAspect="1"/>
          </p:cNvPicPr>
          <p:nvPr/>
        </p:nvPicPr>
        <p:blipFill>
          <a:blip r:embed="rId2" cstate="print"/>
          <a:stretch>
            <a:fillRect/>
          </a:stretch>
        </p:blipFill>
        <p:spPr>
          <a:xfrm>
            <a:off x="9718096" y="6041362"/>
            <a:ext cx="2298391" cy="688908"/>
          </a:xfrm>
          <a:prstGeom prst="rect">
            <a:avLst/>
          </a:prstGeom>
        </p:spPr>
      </p:pic>
    </p:spTree>
    <p:extLst>
      <p:ext uri="{BB962C8B-B14F-4D97-AF65-F5344CB8AC3E}">
        <p14:creationId xmlns="" xmlns:p14="http://schemas.microsoft.com/office/powerpoint/2010/main" val="1137960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accent2">
                    <a:lumMod val="75000"/>
                  </a:schemeClr>
                </a:solidFill>
              </a:rPr>
              <a:t>10- ALTIN KAFES</a:t>
            </a:r>
            <a:endParaRPr lang="tr-TR" dirty="0">
              <a:solidFill>
                <a:schemeClr val="accent2">
                  <a:lumMod val="75000"/>
                </a:schemeClr>
              </a:solidFill>
            </a:endParaRPr>
          </a:p>
        </p:txBody>
      </p:sp>
      <p:sp>
        <p:nvSpPr>
          <p:cNvPr id="3" name="İçerik Yer Tutucusu 2"/>
          <p:cNvSpPr>
            <a:spLocks noGrp="1"/>
          </p:cNvSpPr>
          <p:nvPr>
            <p:ph idx="1"/>
          </p:nvPr>
        </p:nvSpPr>
        <p:spPr>
          <a:xfrm>
            <a:off x="663266" y="1420838"/>
            <a:ext cx="8930900" cy="4937760"/>
          </a:xfrm>
        </p:spPr>
        <p:txBody>
          <a:bodyPr>
            <a:normAutofit/>
          </a:bodyPr>
          <a:lstStyle/>
          <a:p>
            <a:r>
              <a:rPr lang="tr-TR" dirty="0" smtClean="0"/>
              <a:t>Öğretmen Oyun süresince aramızdaki fiziksel mesafeyi korumamız ve maskelerimizin takılı olması gerektiğini hatırlatır.</a:t>
            </a:r>
          </a:p>
          <a:p>
            <a:r>
              <a:rPr lang="tr-TR" dirty="0" smtClean="0"/>
              <a:t>Öğretmen alana çember oluşturacak şekilde sosyal mesafeye dikkat ederek </a:t>
            </a:r>
            <a:r>
              <a:rPr lang="tr-TR" dirty="0" err="1" smtClean="0"/>
              <a:t>hulahopları</a:t>
            </a:r>
            <a:r>
              <a:rPr lang="tr-TR" dirty="0" smtClean="0"/>
              <a:t> dizer. ( Tebeşirle de çemberler çizebilir). (Öğrenci sayısından bir eksik olmalı)</a:t>
            </a:r>
          </a:p>
          <a:p>
            <a:r>
              <a:rPr lang="tr-TR" dirty="0" smtClean="0"/>
              <a:t>Bir öğrenci çemberin ortasında kalır diğer öğrenciler yerdeki </a:t>
            </a:r>
            <a:r>
              <a:rPr lang="tr-TR" dirty="0" err="1" smtClean="0"/>
              <a:t>hulahopta</a:t>
            </a:r>
            <a:r>
              <a:rPr lang="tr-TR" dirty="0" smtClean="0"/>
              <a:t> yerlerini alırlar. </a:t>
            </a:r>
          </a:p>
          <a:p>
            <a:r>
              <a:rPr lang="tr-TR" dirty="0" smtClean="0"/>
              <a:t>Öğretmen ‘’KUŞ UÇTU’’ dediği zaman herkes başka bir </a:t>
            </a:r>
            <a:r>
              <a:rPr lang="tr-TR" dirty="0" err="1" smtClean="0"/>
              <a:t>hulohopta</a:t>
            </a:r>
            <a:r>
              <a:rPr lang="tr-TR" dirty="0" smtClean="0"/>
              <a:t>  yer bulmaya çalışacak. Ortadaki öğrenci de kendisi için yer kapmaya çalışacak. Oyunda sürekli bir kişi yer bulamadığı için çemberin ortasında kalacak. Oyun bu şekilde devam eder.</a:t>
            </a:r>
          </a:p>
        </p:txBody>
      </p:sp>
      <p:pic>
        <p:nvPicPr>
          <p:cNvPr id="4" name="Resim 3"/>
          <p:cNvPicPr>
            <a:picLocks noChangeAspect="1"/>
          </p:cNvPicPr>
          <p:nvPr/>
        </p:nvPicPr>
        <p:blipFill>
          <a:blip r:embed="rId2" cstate="print"/>
          <a:stretch>
            <a:fillRect/>
          </a:stretch>
        </p:blipFill>
        <p:spPr>
          <a:xfrm>
            <a:off x="9718096" y="6041362"/>
            <a:ext cx="2298391" cy="688908"/>
          </a:xfrm>
          <a:prstGeom prst="rect">
            <a:avLst/>
          </a:prstGeom>
        </p:spPr>
      </p:pic>
    </p:spTree>
    <p:extLst>
      <p:ext uri="{BB962C8B-B14F-4D97-AF65-F5344CB8AC3E}">
        <p14:creationId xmlns="" xmlns:p14="http://schemas.microsoft.com/office/powerpoint/2010/main" val="1137960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accent2">
                    <a:lumMod val="75000"/>
                  </a:schemeClr>
                </a:solidFill>
              </a:rPr>
              <a:t>11- TRAFİK IŞIKLARI</a:t>
            </a:r>
            <a:endParaRPr lang="tr-TR" dirty="0">
              <a:solidFill>
                <a:schemeClr val="accent2">
                  <a:lumMod val="75000"/>
                </a:schemeClr>
              </a:solidFill>
            </a:endParaRPr>
          </a:p>
        </p:txBody>
      </p:sp>
      <p:sp>
        <p:nvSpPr>
          <p:cNvPr id="3" name="İçerik Yer Tutucusu 2"/>
          <p:cNvSpPr>
            <a:spLocks noGrp="1"/>
          </p:cNvSpPr>
          <p:nvPr>
            <p:ph idx="1"/>
          </p:nvPr>
        </p:nvSpPr>
        <p:spPr>
          <a:xfrm>
            <a:off x="663266" y="1420838"/>
            <a:ext cx="8930900" cy="4937760"/>
          </a:xfrm>
        </p:spPr>
        <p:txBody>
          <a:bodyPr>
            <a:normAutofit/>
          </a:bodyPr>
          <a:lstStyle/>
          <a:p>
            <a:r>
              <a:rPr lang="tr-TR" dirty="0" smtClean="0"/>
              <a:t>Öğretmen öğrencilerden sosyal mesafeli bir şekilde çember olmalarını ister. Oyun süresince aramızdaki fiziksel mesafeyi korumamız ve maskelerimizin takılı olması gerektiğini hatırlatır.</a:t>
            </a:r>
          </a:p>
          <a:p>
            <a:endParaRPr lang="tr-TR" dirty="0" smtClean="0"/>
          </a:p>
          <a:p>
            <a:r>
              <a:rPr lang="tr-TR" dirty="0" smtClean="0"/>
              <a:t>Öğretmen çocuklara vereceği yönergeler doğrultusunda hareket etmesini ister. </a:t>
            </a:r>
          </a:p>
          <a:p>
            <a:r>
              <a:rPr lang="tr-TR" dirty="0" smtClean="0"/>
              <a:t>- Sarıda zıpla, </a:t>
            </a:r>
          </a:p>
          <a:p>
            <a:r>
              <a:rPr lang="tr-TR" dirty="0" smtClean="0"/>
              <a:t>- Kırmızıda çök,</a:t>
            </a:r>
          </a:p>
          <a:p>
            <a:r>
              <a:rPr lang="tr-TR" dirty="0" smtClean="0"/>
              <a:t>- Yeşilde kalk </a:t>
            </a:r>
          </a:p>
          <a:p>
            <a:r>
              <a:rPr lang="tr-TR" dirty="0" smtClean="0"/>
              <a:t>Verilen yönergeye karşılık yanlış hareket eden öğrenci oyundan çıkar. </a:t>
            </a:r>
          </a:p>
          <a:p>
            <a:r>
              <a:rPr lang="tr-TR" dirty="0" smtClean="0"/>
              <a:t> Oyunun sonunda kalan iki öğrenci alkışlanır. </a:t>
            </a:r>
          </a:p>
          <a:p>
            <a:endParaRPr lang="tr-TR" dirty="0" smtClean="0"/>
          </a:p>
        </p:txBody>
      </p:sp>
      <p:pic>
        <p:nvPicPr>
          <p:cNvPr id="4" name="Resim 3"/>
          <p:cNvPicPr>
            <a:picLocks noChangeAspect="1"/>
          </p:cNvPicPr>
          <p:nvPr/>
        </p:nvPicPr>
        <p:blipFill>
          <a:blip r:embed="rId2" cstate="print"/>
          <a:stretch>
            <a:fillRect/>
          </a:stretch>
        </p:blipFill>
        <p:spPr>
          <a:xfrm>
            <a:off x="9718096" y="6041362"/>
            <a:ext cx="2298391" cy="688908"/>
          </a:xfrm>
          <a:prstGeom prst="rect">
            <a:avLst/>
          </a:prstGeom>
        </p:spPr>
      </p:pic>
    </p:spTree>
    <p:extLst>
      <p:ext uri="{BB962C8B-B14F-4D97-AF65-F5344CB8AC3E}">
        <p14:creationId xmlns="" xmlns:p14="http://schemas.microsoft.com/office/powerpoint/2010/main" val="1137960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accent2">
                    <a:lumMod val="75000"/>
                  </a:schemeClr>
                </a:solidFill>
              </a:rPr>
              <a:t>12- OYNAT BAKALIM</a:t>
            </a:r>
            <a:endParaRPr lang="tr-TR" dirty="0">
              <a:solidFill>
                <a:schemeClr val="accent2">
                  <a:lumMod val="75000"/>
                </a:schemeClr>
              </a:solidFill>
            </a:endParaRPr>
          </a:p>
        </p:txBody>
      </p:sp>
      <p:sp>
        <p:nvSpPr>
          <p:cNvPr id="3" name="İçerik Yer Tutucusu 2"/>
          <p:cNvSpPr>
            <a:spLocks noGrp="1"/>
          </p:cNvSpPr>
          <p:nvPr>
            <p:ph idx="1"/>
          </p:nvPr>
        </p:nvSpPr>
        <p:spPr>
          <a:xfrm>
            <a:off x="663266" y="1420838"/>
            <a:ext cx="8930900" cy="4937760"/>
          </a:xfrm>
        </p:spPr>
        <p:txBody>
          <a:bodyPr>
            <a:normAutofit/>
          </a:bodyPr>
          <a:lstStyle/>
          <a:p>
            <a:r>
              <a:rPr lang="tr-TR" dirty="0" smtClean="0"/>
              <a:t>Öğretmen öğrencilerden sosyal mesafeli bir şekilde arka arkaya sıra olmalarını ister. Oyun süresince aramızdaki fiziksel mesafeyi korumamız ve maskelerimizin takılı olması gerektiğini hatırlatır.</a:t>
            </a:r>
          </a:p>
          <a:p>
            <a:r>
              <a:rPr lang="tr-TR" dirty="0" smtClean="0"/>
              <a:t>Öğretmen sıranın en arkasında bulunan kişinin yanına geçer sırtına dokunur ve öğrenci yüzünü öğretmene döner. Öğretmen kısa bir hareket ve figür gösterir. (Dans figürü ya da bir </a:t>
            </a:r>
            <a:r>
              <a:rPr lang="tr-TR" dirty="0" err="1" smtClean="0"/>
              <a:t>makinanın</a:t>
            </a:r>
            <a:r>
              <a:rPr lang="tr-TR" dirty="0" smtClean="0"/>
              <a:t> çalışma şeklini gösteren bir hareket olabilir. 5-10 saniyelik hareket olmasına dikkat edilmesi gerekir.)</a:t>
            </a:r>
          </a:p>
          <a:p>
            <a:r>
              <a:rPr lang="tr-TR" dirty="0" smtClean="0"/>
              <a:t>Öğretmen hareketi sadece bir defa yapar ve yüzü dönük olan öğrenciye önünde bulunan öğrencinin sırtına dokunmasını ister. Öğretmenin yaptığı hareketin aynısını (hatırladığı kadarıyla) bu sefer öğrenci yüzünü dönen öğrenciye gösterir. </a:t>
            </a:r>
          </a:p>
          <a:p>
            <a:r>
              <a:rPr lang="tr-TR" dirty="0" smtClean="0"/>
              <a:t>Sırayla her öğrenci önündeki arkadaşın sırtına dokunarak bir önceki arkadaşın gösterdiği hareketi gösterir. En son sırada bulunan öğrenciye sıra geldiğinde o da hareketi yapar ve öğretmenin yaptığı hareketle karşılaştırılır. Amaç ilk yapılan hareket ile son yapılan hareketin aynı olmasını sağlamak olacak. </a:t>
            </a:r>
          </a:p>
          <a:p>
            <a:r>
              <a:rPr lang="tr-TR" dirty="0" smtClean="0"/>
              <a:t>Oyun bu şekilde son bulur. </a:t>
            </a:r>
          </a:p>
          <a:p>
            <a:endParaRPr lang="tr-TR" dirty="0" smtClean="0"/>
          </a:p>
        </p:txBody>
      </p:sp>
      <p:pic>
        <p:nvPicPr>
          <p:cNvPr id="4" name="Resim 3"/>
          <p:cNvPicPr>
            <a:picLocks noChangeAspect="1"/>
          </p:cNvPicPr>
          <p:nvPr/>
        </p:nvPicPr>
        <p:blipFill>
          <a:blip r:embed="rId2" cstate="print"/>
          <a:stretch>
            <a:fillRect/>
          </a:stretch>
        </p:blipFill>
        <p:spPr>
          <a:xfrm>
            <a:off x="9718096" y="6041362"/>
            <a:ext cx="2298391" cy="688908"/>
          </a:xfrm>
          <a:prstGeom prst="rect">
            <a:avLst/>
          </a:prstGeom>
        </p:spPr>
      </p:pic>
    </p:spTree>
    <p:extLst>
      <p:ext uri="{BB962C8B-B14F-4D97-AF65-F5344CB8AC3E}">
        <p14:creationId xmlns="" xmlns:p14="http://schemas.microsoft.com/office/powerpoint/2010/main" val="1137960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923778"/>
          </a:xfrm>
        </p:spPr>
        <p:txBody>
          <a:bodyPr/>
          <a:lstStyle/>
          <a:p>
            <a:r>
              <a:rPr lang="tr-TR" dirty="0" smtClean="0">
                <a:solidFill>
                  <a:schemeClr val="accent2">
                    <a:lumMod val="75000"/>
                  </a:schemeClr>
                </a:solidFill>
              </a:rPr>
              <a:t>13- BOM OYUNU</a:t>
            </a:r>
            <a:endParaRPr lang="tr-TR" dirty="0">
              <a:solidFill>
                <a:schemeClr val="accent2">
                  <a:lumMod val="75000"/>
                </a:schemeClr>
              </a:solidFill>
            </a:endParaRPr>
          </a:p>
        </p:txBody>
      </p:sp>
      <p:sp>
        <p:nvSpPr>
          <p:cNvPr id="3" name="İçerik Yer Tutucusu 2"/>
          <p:cNvSpPr>
            <a:spLocks noGrp="1"/>
          </p:cNvSpPr>
          <p:nvPr>
            <p:ph idx="1"/>
          </p:nvPr>
        </p:nvSpPr>
        <p:spPr>
          <a:xfrm>
            <a:off x="663266" y="1223890"/>
            <a:ext cx="8930900" cy="4937760"/>
          </a:xfrm>
        </p:spPr>
        <p:txBody>
          <a:bodyPr>
            <a:normAutofit/>
          </a:bodyPr>
          <a:lstStyle/>
          <a:p>
            <a:endParaRPr lang="tr-TR" dirty="0" smtClean="0"/>
          </a:p>
          <a:p>
            <a:r>
              <a:rPr lang="tr-TR" dirty="0" smtClean="0"/>
              <a:t>Öğretmen öğrencilerden sosyal mesafeli bir şekilde  çember olmalarını ister. Oyun süresince aramızdaki fiziksel mesafeyi takılı olması gerektiğini hatırlatır. korumamız ve maskelerimizin </a:t>
            </a:r>
          </a:p>
          <a:p>
            <a:r>
              <a:rPr lang="tr-TR" dirty="0" smtClean="0"/>
              <a:t>Öğrenciler 1’den başlamak üzere saymaya başlarlar. Her öğrenci kendi sırası geldiğinde kendisine denk gelen sayıyı söyler. Ancak 5 ve 5’in katlarına denk gelen öğrenciler o sayıları söylemek yerine «BOM» diyerek zıplar. Sayma işlemi bir sonraki sayı ile devam eder. </a:t>
            </a:r>
          </a:p>
          <a:p>
            <a:r>
              <a:rPr lang="tr-TR" dirty="0" smtClean="0"/>
              <a:t>Oyun boyunca 5 ve 5’in katlarına denk gelen öğrenciler kesinlikle o sayıları söylememeli, onun yerine bom diyerek zıplamalıdır. 5 veya 5’in katlarını söyleyen öğrenci oyundan çıkar. </a:t>
            </a:r>
          </a:p>
          <a:p>
            <a:r>
              <a:rPr lang="tr-TR" dirty="0" smtClean="0"/>
              <a:t>Oyun sonunda kalan iki öğrenciden biri yanana kadar saymaya devam ederler ve oyundan bir kazanan çıkarak oyun son bulur.</a:t>
            </a:r>
          </a:p>
          <a:p>
            <a:endParaRPr lang="tr-TR" dirty="0" smtClean="0"/>
          </a:p>
        </p:txBody>
      </p:sp>
      <p:pic>
        <p:nvPicPr>
          <p:cNvPr id="4" name="Resim 3"/>
          <p:cNvPicPr>
            <a:picLocks noChangeAspect="1"/>
          </p:cNvPicPr>
          <p:nvPr/>
        </p:nvPicPr>
        <p:blipFill>
          <a:blip r:embed="rId2" cstate="print"/>
          <a:stretch>
            <a:fillRect/>
          </a:stretch>
        </p:blipFill>
        <p:spPr>
          <a:xfrm>
            <a:off x="9718096" y="6041362"/>
            <a:ext cx="2298391" cy="688908"/>
          </a:xfrm>
          <a:prstGeom prst="rect">
            <a:avLst/>
          </a:prstGeom>
        </p:spPr>
      </p:pic>
    </p:spTree>
    <p:extLst>
      <p:ext uri="{BB962C8B-B14F-4D97-AF65-F5344CB8AC3E}">
        <p14:creationId xmlns="" xmlns:p14="http://schemas.microsoft.com/office/powerpoint/2010/main" val="1137960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accent2">
                    <a:lumMod val="75000"/>
                  </a:schemeClr>
                </a:solidFill>
              </a:rPr>
              <a:t>14-LİDERİ BUL ?</a:t>
            </a:r>
            <a:endParaRPr lang="tr-TR" dirty="0">
              <a:solidFill>
                <a:schemeClr val="accent2">
                  <a:lumMod val="75000"/>
                </a:schemeClr>
              </a:solidFill>
            </a:endParaRPr>
          </a:p>
        </p:txBody>
      </p:sp>
      <p:sp>
        <p:nvSpPr>
          <p:cNvPr id="3" name="İçerik Yer Tutucusu 2"/>
          <p:cNvSpPr>
            <a:spLocks noGrp="1"/>
          </p:cNvSpPr>
          <p:nvPr>
            <p:ph idx="1"/>
          </p:nvPr>
        </p:nvSpPr>
        <p:spPr>
          <a:xfrm>
            <a:off x="663266" y="1420838"/>
            <a:ext cx="8930900" cy="5309432"/>
          </a:xfrm>
        </p:spPr>
        <p:txBody>
          <a:bodyPr>
            <a:normAutofit fontScale="85000" lnSpcReduction="20000"/>
          </a:bodyPr>
          <a:lstStyle/>
          <a:p>
            <a:r>
              <a:rPr lang="tr-TR" dirty="0"/>
              <a:t>Öğretmen öğrencilerden sosyal mesafeli bir şekilde çember olmalarını ister. Oyun süresince aramızdaki fiziksel mesafeyi korumamız ve maskelerimizin takılı olması gerektiğini hatırlatır.</a:t>
            </a:r>
          </a:p>
          <a:p>
            <a:r>
              <a:rPr lang="tr-TR" dirty="0" smtClean="0"/>
              <a:t>Oyun müzik eşliğinde oynanabilir.</a:t>
            </a:r>
          </a:p>
          <a:p>
            <a:r>
              <a:rPr lang="tr-TR" dirty="0"/>
              <a:t>Gönüllü bir ebe mekanın dışına çıkar</a:t>
            </a:r>
            <a:r>
              <a:rPr lang="tr-TR" dirty="0" smtClean="0"/>
              <a:t>. Grup kendi arasında bir lider belirledikten sonra gönüllü ebe çağırılır. Ebe çemberin ortasında yer alır.</a:t>
            </a:r>
          </a:p>
          <a:p>
            <a:r>
              <a:rPr lang="tr-TR" dirty="0" smtClean="0"/>
              <a:t>Seçilen lider, ebe çemberin ortasına geçtiğinde ritmik bir hareket yapmaya başlar. Grup liderin yaptığı hareketi tekrarlar.</a:t>
            </a:r>
          </a:p>
          <a:p>
            <a:r>
              <a:rPr lang="tr-TR" dirty="0" smtClean="0"/>
              <a:t> Lider ebeye yakalanmadan hareketi değiştirir. </a:t>
            </a:r>
          </a:p>
          <a:p>
            <a:r>
              <a:rPr lang="tr-TR" dirty="0" smtClean="0"/>
              <a:t>Grup liderin yaptığı hareketi liderle birlikte değiştirerek devam eder. </a:t>
            </a:r>
          </a:p>
          <a:p>
            <a:r>
              <a:rPr lang="tr-TR" dirty="0" smtClean="0"/>
              <a:t>Ebe gözlemleyerek </a:t>
            </a:r>
            <a:r>
              <a:rPr lang="tr-TR" dirty="0"/>
              <a:t>liderin kim olduğunu bulmaya </a:t>
            </a:r>
            <a:r>
              <a:rPr lang="tr-TR" dirty="0" smtClean="0"/>
              <a:t>çalışır. </a:t>
            </a:r>
          </a:p>
          <a:p>
            <a:r>
              <a:rPr lang="tr-TR" dirty="0" smtClean="0"/>
              <a:t>Üç hakkı </a:t>
            </a:r>
            <a:r>
              <a:rPr lang="tr-TR" dirty="0"/>
              <a:t>vardır. </a:t>
            </a:r>
            <a:endParaRPr lang="tr-TR" dirty="0" smtClean="0"/>
          </a:p>
          <a:p>
            <a:r>
              <a:rPr lang="tr-TR" dirty="0" smtClean="0"/>
              <a:t>Ebe lideri bulamazsa elenir. Bulursa </a:t>
            </a:r>
            <a:r>
              <a:rPr lang="tr-TR" dirty="0"/>
              <a:t>lider olan öğrenci yeni ebe olur oyun bu şeklide devam ettirilir</a:t>
            </a:r>
            <a:r>
              <a:rPr lang="tr-TR" dirty="0" smtClean="0"/>
              <a:t>.</a:t>
            </a:r>
          </a:p>
          <a:p>
            <a:r>
              <a:rPr lang="tr-TR" dirty="0" smtClean="0"/>
              <a:t>Diyelim ki çemberde Ali lider seçildi. Ali şarkıyla birlikte çember ortasındaki öğrencinin onu göremeyeceği bir şekilde bir hareket(El çırpma, ayakla ritim, dans figürleri) yapar . </a:t>
            </a:r>
          </a:p>
          <a:p>
            <a:r>
              <a:rPr lang="tr-TR" dirty="0" smtClean="0"/>
              <a:t>Çemberdeki herkes Ali’yi takip eder ve Ali’nin yapacağı hareketi tekrar ederler. Ali ortadaki öğrenciye yakalanmadan hareketleri belirli aralıklarla değiştirir. </a:t>
            </a:r>
          </a:p>
          <a:p>
            <a:r>
              <a:rPr lang="tr-TR" dirty="0" smtClean="0"/>
              <a:t>Ortadaki öğrenci her seferinde tahminde bulunarak lideri bulmaya çalışır. Lider kendisini ebeye yakalatmadan çemberdekileri yönlendirmeye devam eder.</a:t>
            </a:r>
          </a:p>
        </p:txBody>
      </p:sp>
      <p:pic>
        <p:nvPicPr>
          <p:cNvPr id="4" name="Resim 3"/>
          <p:cNvPicPr>
            <a:picLocks noChangeAspect="1"/>
          </p:cNvPicPr>
          <p:nvPr/>
        </p:nvPicPr>
        <p:blipFill>
          <a:blip r:embed="rId2" cstate="print"/>
          <a:stretch>
            <a:fillRect/>
          </a:stretch>
        </p:blipFill>
        <p:spPr>
          <a:xfrm>
            <a:off x="9718096" y="6041362"/>
            <a:ext cx="2298391" cy="688908"/>
          </a:xfrm>
          <a:prstGeom prst="rect">
            <a:avLst/>
          </a:prstGeom>
        </p:spPr>
      </p:pic>
    </p:spTree>
    <p:extLst>
      <p:ext uri="{BB962C8B-B14F-4D97-AF65-F5344CB8AC3E}">
        <p14:creationId xmlns="" xmlns:p14="http://schemas.microsoft.com/office/powerpoint/2010/main" val="3083782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accent2">
                    <a:lumMod val="75000"/>
                  </a:schemeClr>
                </a:solidFill>
              </a:rPr>
              <a:t>15-ÇUVAL YARIŞI</a:t>
            </a:r>
            <a:endParaRPr lang="tr-TR" dirty="0">
              <a:solidFill>
                <a:schemeClr val="accent2">
                  <a:lumMod val="75000"/>
                </a:schemeClr>
              </a:solidFill>
            </a:endParaRPr>
          </a:p>
        </p:txBody>
      </p:sp>
      <p:sp>
        <p:nvSpPr>
          <p:cNvPr id="3" name="İçerik Yer Tutucusu 2"/>
          <p:cNvSpPr>
            <a:spLocks noGrp="1"/>
          </p:cNvSpPr>
          <p:nvPr>
            <p:ph idx="1"/>
          </p:nvPr>
        </p:nvSpPr>
        <p:spPr>
          <a:xfrm>
            <a:off x="663266" y="1420838"/>
            <a:ext cx="8930900" cy="4937760"/>
          </a:xfrm>
        </p:spPr>
        <p:txBody>
          <a:bodyPr>
            <a:normAutofit/>
          </a:bodyPr>
          <a:lstStyle/>
          <a:p>
            <a:r>
              <a:rPr lang="tr-TR" dirty="0" smtClean="0"/>
              <a:t>Öğretmen öğrencilerden sosyal mesafeli bir şekilde yan yana sıralanmalarını ister . Oyun süresince aramızdaki fiziksel mesafeyi korumamız ve maskelerimizin takılı olması gerektiğini hatırlatır.</a:t>
            </a:r>
          </a:p>
          <a:p>
            <a:r>
              <a:rPr lang="tr-TR" dirty="0" smtClean="0"/>
              <a:t>Oyun müzik eşliğinde oynanabilir. </a:t>
            </a:r>
          </a:p>
          <a:p>
            <a:r>
              <a:rPr lang="tr-TR" dirty="0" smtClean="0"/>
              <a:t>Önceden ayarlanan çuval sayısı kadar öğrenci seçilir.</a:t>
            </a:r>
          </a:p>
          <a:p>
            <a:r>
              <a:rPr lang="tr-TR" dirty="0" smtClean="0"/>
              <a:t>Çuvalın içine giren öğrenciler çuvalla birlikte bitiş çizgisine doğru hareket ederler. </a:t>
            </a:r>
          </a:p>
          <a:p>
            <a:r>
              <a:rPr lang="tr-TR" dirty="0" smtClean="0"/>
              <a:t>Bitiş çizgisine ilk ulaşan öğrenci alkışlanır. Diğer bir grup seçilerek tüm öğrencilerin oynaması sağlanmalı.</a:t>
            </a:r>
          </a:p>
        </p:txBody>
      </p:sp>
      <p:pic>
        <p:nvPicPr>
          <p:cNvPr id="4" name="Resim 3"/>
          <p:cNvPicPr>
            <a:picLocks noChangeAspect="1"/>
          </p:cNvPicPr>
          <p:nvPr/>
        </p:nvPicPr>
        <p:blipFill>
          <a:blip r:embed="rId2" cstate="print"/>
          <a:stretch>
            <a:fillRect/>
          </a:stretch>
        </p:blipFill>
        <p:spPr>
          <a:xfrm>
            <a:off x="9718096" y="6041362"/>
            <a:ext cx="2298391" cy="688908"/>
          </a:xfrm>
          <a:prstGeom prst="rect">
            <a:avLst/>
          </a:prstGeom>
        </p:spPr>
      </p:pic>
    </p:spTree>
    <p:extLst>
      <p:ext uri="{BB962C8B-B14F-4D97-AF65-F5344CB8AC3E}">
        <p14:creationId xmlns="" xmlns:p14="http://schemas.microsoft.com/office/powerpoint/2010/main" val="3198633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9040762" cy="1320800"/>
          </a:xfrm>
        </p:spPr>
        <p:txBody>
          <a:bodyPr/>
          <a:lstStyle/>
          <a:p>
            <a:r>
              <a:rPr lang="tr-TR" dirty="0" smtClean="0">
                <a:solidFill>
                  <a:schemeClr val="accent2">
                    <a:lumMod val="75000"/>
                  </a:schemeClr>
                </a:solidFill>
              </a:rPr>
              <a:t>16-ALKIŞTAN BUL</a:t>
            </a:r>
            <a:endParaRPr lang="tr-TR" dirty="0">
              <a:solidFill>
                <a:schemeClr val="accent2">
                  <a:lumMod val="75000"/>
                </a:schemeClr>
              </a:solidFill>
            </a:endParaRPr>
          </a:p>
        </p:txBody>
      </p:sp>
      <p:sp>
        <p:nvSpPr>
          <p:cNvPr id="3" name="İçerik Yer Tutucusu 2"/>
          <p:cNvSpPr>
            <a:spLocks noGrp="1"/>
          </p:cNvSpPr>
          <p:nvPr>
            <p:ph idx="1"/>
          </p:nvPr>
        </p:nvSpPr>
        <p:spPr>
          <a:xfrm>
            <a:off x="663266" y="1420838"/>
            <a:ext cx="8930900" cy="4937760"/>
          </a:xfrm>
        </p:spPr>
        <p:txBody>
          <a:bodyPr>
            <a:normAutofit/>
          </a:bodyPr>
          <a:lstStyle/>
          <a:p>
            <a:endParaRPr lang="tr-TR" dirty="0" smtClean="0"/>
          </a:p>
          <a:p>
            <a:r>
              <a:rPr lang="tr-TR" dirty="0" smtClean="0"/>
              <a:t>Öğretmen öğrencilerden sosyal mesafeli bir şekilde alanda bulunmalarını ister. Oyun süresince aramızdaki fiziksel mesafeyi korumamız ve maskelerimizin takılı olması gerektiğini hatırlatır.</a:t>
            </a:r>
          </a:p>
          <a:p>
            <a:r>
              <a:rPr lang="tr-TR" dirty="0" smtClean="0"/>
              <a:t>Oyun gerilim müziği eşliğinde oynatılabilir.</a:t>
            </a:r>
          </a:p>
          <a:p>
            <a:r>
              <a:rPr lang="tr-TR" dirty="0" smtClean="0"/>
              <a:t>Öğrenciler arasından bir ebe seçilir ve grubu görmeyecek bir alana gönderilir. </a:t>
            </a:r>
          </a:p>
          <a:p>
            <a:r>
              <a:rPr lang="tr-TR" dirty="0" smtClean="0"/>
              <a:t>Kalan </a:t>
            </a:r>
            <a:r>
              <a:rPr lang="tr-TR" dirty="0"/>
              <a:t>çocuklar bir eşyayı </a:t>
            </a:r>
            <a:r>
              <a:rPr lang="tr-TR" dirty="0" smtClean="0"/>
              <a:t>saklar.  </a:t>
            </a:r>
            <a:r>
              <a:rPr lang="tr-TR" dirty="0"/>
              <a:t>Ebe </a:t>
            </a:r>
            <a:r>
              <a:rPr lang="tr-TR" dirty="0" smtClean="0"/>
              <a:t>alana çağrılır</a:t>
            </a:r>
            <a:r>
              <a:rPr lang="tr-TR" dirty="0"/>
              <a:t>. </a:t>
            </a:r>
            <a:r>
              <a:rPr lang="tr-TR" dirty="0" smtClean="0"/>
              <a:t>Eşyanın ne olduğunu ebe geldikten sonra ona belirtmelisiniz</a:t>
            </a:r>
          </a:p>
          <a:p>
            <a:r>
              <a:rPr lang="tr-TR" dirty="0" smtClean="0"/>
              <a:t>Ebe </a:t>
            </a:r>
            <a:r>
              <a:rPr lang="tr-TR" dirty="0"/>
              <a:t>eşyanın bulunduğu yere yaklaşınca çocuklar kuvvetlice; uzaklaşınca hafifçe alkışlarlar. Ebe bu ipucuyla eşyanın yerini bulmaya çalışır. </a:t>
            </a:r>
            <a:endParaRPr lang="tr-TR" dirty="0" smtClean="0"/>
          </a:p>
          <a:p>
            <a:r>
              <a:rPr lang="tr-TR" dirty="0" smtClean="0"/>
              <a:t>Eşyanın ne olduğunu ebe geldikten sonra ona belirtmelisiniz.</a:t>
            </a:r>
          </a:p>
          <a:p>
            <a:endParaRPr lang="tr-TR" dirty="0"/>
          </a:p>
          <a:p>
            <a:endParaRPr lang="tr-TR" dirty="0" smtClean="0"/>
          </a:p>
        </p:txBody>
      </p:sp>
      <p:pic>
        <p:nvPicPr>
          <p:cNvPr id="4" name="Resim 3"/>
          <p:cNvPicPr>
            <a:picLocks noChangeAspect="1"/>
          </p:cNvPicPr>
          <p:nvPr/>
        </p:nvPicPr>
        <p:blipFill>
          <a:blip r:embed="rId2" cstate="print"/>
          <a:stretch>
            <a:fillRect/>
          </a:stretch>
        </p:blipFill>
        <p:spPr>
          <a:xfrm>
            <a:off x="9718096" y="6041362"/>
            <a:ext cx="2298391" cy="688908"/>
          </a:xfrm>
          <a:prstGeom prst="rect">
            <a:avLst/>
          </a:prstGeom>
        </p:spPr>
      </p:pic>
    </p:spTree>
    <p:extLst>
      <p:ext uri="{BB962C8B-B14F-4D97-AF65-F5344CB8AC3E}">
        <p14:creationId xmlns="" xmlns:p14="http://schemas.microsoft.com/office/powerpoint/2010/main" val="4259521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914400"/>
          </a:xfrm>
        </p:spPr>
        <p:txBody>
          <a:bodyPr/>
          <a:lstStyle/>
          <a:p>
            <a:r>
              <a:rPr lang="tr-TR" b="1" dirty="0" smtClean="0">
                <a:solidFill>
                  <a:schemeClr val="accent2">
                    <a:lumMod val="75000"/>
                  </a:schemeClr>
                </a:solidFill>
              </a:rPr>
              <a:t>NEDEN TEMASSIZ OYUN? </a:t>
            </a:r>
            <a:endParaRPr lang="tr-TR" b="1" dirty="0">
              <a:solidFill>
                <a:schemeClr val="accent1">
                  <a:lumMod val="50000"/>
                </a:schemeClr>
              </a:solidFill>
            </a:endParaRPr>
          </a:p>
        </p:txBody>
      </p:sp>
      <p:sp>
        <p:nvSpPr>
          <p:cNvPr id="3" name="İçerik Yer Tutucusu 2"/>
          <p:cNvSpPr>
            <a:spLocks noGrp="1"/>
          </p:cNvSpPr>
          <p:nvPr>
            <p:ph idx="1"/>
          </p:nvPr>
        </p:nvSpPr>
        <p:spPr>
          <a:xfrm>
            <a:off x="464233" y="1659988"/>
            <a:ext cx="9087729" cy="4459458"/>
          </a:xfrm>
        </p:spPr>
        <p:txBody>
          <a:bodyPr>
            <a:normAutofit lnSpcReduction="10000"/>
          </a:bodyPr>
          <a:lstStyle/>
          <a:p>
            <a:r>
              <a:rPr lang="tr-TR" sz="2400" dirty="0" smtClean="0"/>
              <a:t> </a:t>
            </a:r>
            <a:r>
              <a:rPr lang="tr-TR" sz="2000" dirty="0" err="1" smtClean="0"/>
              <a:t>Covid</a:t>
            </a:r>
            <a:r>
              <a:rPr lang="tr-TR" sz="2000" dirty="0" smtClean="0"/>
              <a:t> 19 salgını tüm dünyayı etkisi altına almış ve erken çocukluktan yetişkinliğe olan süreçte eğitim dünyasını da olumsuz olarak etkilemiştir.</a:t>
            </a:r>
          </a:p>
          <a:p>
            <a:endParaRPr lang="tr-TR" sz="2000" dirty="0" smtClean="0"/>
          </a:p>
          <a:p>
            <a:r>
              <a:rPr lang="tr-TR" sz="2000" dirty="0" smtClean="0"/>
              <a:t> Bu süreçte erken çocukluktan yetişkinliğe değin oyunu ve oyun oynamanın önemini hep birlikte savunmaktayız.</a:t>
            </a:r>
          </a:p>
          <a:p>
            <a:endParaRPr lang="tr-TR" sz="2000" dirty="0" smtClean="0"/>
          </a:p>
          <a:p>
            <a:r>
              <a:rPr lang="tr-TR" sz="2000" dirty="0" smtClean="0"/>
              <a:t> Araştırmalar oyunun her alanda iyileştirici etkisini öngörmektedir. Bu bağlamda </a:t>
            </a:r>
            <a:r>
              <a:rPr lang="tr-TR" sz="2000" b="1" i="1" dirty="0" smtClean="0"/>
              <a:t>”temas kurmadan” </a:t>
            </a:r>
            <a:r>
              <a:rPr lang="tr-TR" sz="2000" i="1" dirty="0" smtClean="0"/>
              <a:t>hep birlikte oyun oynuyoruz.</a:t>
            </a:r>
            <a:r>
              <a:rPr lang="tr-TR" sz="2000" dirty="0" smtClean="0"/>
              <a:t> </a:t>
            </a:r>
          </a:p>
          <a:p>
            <a:endParaRPr lang="tr-TR" sz="2000" dirty="0" smtClean="0"/>
          </a:p>
          <a:p>
            <a:r>
              <a:rPr lang="tr-TR" sz="2000" dirty="0" smtClean="0"/>
              <a:t>Çocukların alışkanlık haline getirip yıllardır oynadığı oyunlardan sıyrılıp bu süreçte yeni oyunlarla tanışacak. </a:t>
            </a:r>
            <a:r>
              <a:rPr lang="tr-TR" sz="2400" dirty="0" smtClean="0"/>
              <a:t/>
            </a:r>
            <a:br>
              <a:rPr lang="tr-TR" sz="2400" dirty="0" smtClean="0"/>
            </a:br>
            <a:endParaRPr lang="tr-TR" sz="2400" dirty="0" smtClean="0"/>
          </a:p>
        </p:txBody>
      </p:sp>
      <p:pic>
        <p:nvPicPr>
          <p:cNvPr id="4" name="Resim 3"/>
          <p:cNvPicPr>
            <a:picLocks noChangeAspect="1"/>
          </p:cNvPicPr>
          <p:nvPr/>
        </p:nvPicPr>
        <p:blipFill>
          <a:blip r:embed="rId2" cstate="print"/>
          <a:stretch>
            <a:fillRect/>
          </a:stretch>
        </p:blipFill>
        <p:spPr>
          <a:xfrm>
            <a:off x="9667876" y="6041362"/>
            <a:ext cx="2299304" cy="687720"/>
          </a:xfrm>
          <a:prstGeom prst="rect">
            <a:avLst/>
          </a:prstGeom>
        </p:spPr>
      </p:pic>
    </p:spTree>
    <p:extLst>
      <p:ext uri="{BB962C8B-B14F-4D97-AF65-F5344CB8AC3E}">
        <p14:creationId xmlns="" xmlns:p14="http://schemas.microsoft.com/office/powerpoint/2010/main" val="3269219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9040762" cy="1320800"/>
          </a:xfrm>
        </p:spPr>
        <p:txBody>
          <a:bodyPr/>
          <a:lstStyle/>
          <a:p>
            <a:r>
              <a:rPr lang="tr-TR" dirty="0" smtClean="0">
                <a:solidFill>
                  <a:schemeClr val="accent2">
                    <a:lumMod val="75000"/>
                  </a:schemeClr>
                </a:solidFill>
              </a:rPr>
              <a:t>17- RENK TOPLA</a:t>
            </a:r>
            <a:endParaRPr lang="tr-TR" dirty="0">
              <a:solidFill>
                <a:schemeClr val="accent2">
                  <a:lumMod val="75000"/>
                </a:schemeClr>
              </a:solidFill>
            </a:endParaRPr>
          </a:p>
        </p:txBody>
      </p:sp>
      <p:sp>
        <p:nvSpPr>
          <p:cNvPr id="3" name="İçerik Yer Tutucusu 2"/>
          <p:cNvSpPr>
            <a:spLocks noGrp="1"/>
          </p:cNvSpPr>
          <p:nvPr>
            <p:ph idx="1"/>
          </p:nvPr>
        </p:nvSpPr>
        <p:spPr>
          <a:xfrm>
            <a:off x="663266" y="1420838"/>
            <a:ext cx="8930900" cy="4937760"/>
          </a:xfrm>
        </p:spPr>
        <p:txBody>
          <a:bodyPr>
            <a:normAutofit/>
          </a:bodyPr>
          <a:lstStyle/>
          <a:p>
            <a:endParaRPr lang="tr-TR" dirty="0" smtClean="0"/>
          </a:p>
          <a:p>
            <a:r>
              <a:rPr lang="tr-TR" dirty="0" smtClean="0"/>
              <a:t>Öğretmen öğrencilerden sosyal mesafeli bir şekilde alanda bulunmalarını ister. Oyun süresince aramızdaki fiziksel mesafeyi korumamız ve maskelerimizin takılı olması gerektiğini hatırlatır.</a:t>
            </a:r>
          </a:p>
          <a:p>
            <a:r>
              <a:rPr lang="tr-TR" dirty="0" smtClean="0"/>
              <a:t>Oyun müzik eşliğinde oynatılabilir.</a:t>
            </a:r>
          </a:p>
          <a:p>
            <a:r>
              <a:rPr lang="tr-TR" dirty="0" smtClean="0"/>
              <a:t>Oyun öncesinde oyunda kullanılacak renklerle ilgili küçük boyutta kağıtlar hazırlanır.</a:t>
            </a:r>
          </a:p>
          <a:p>
            <a:r>
              <a:rPr lang="tr-TR" dirty="0" smtClean="0"/>
              <a:t>Öğretmen alanda bulunan öğrencilerden, söyleyeceği renkte nesne bulmasını ister.</a:t>
            </a:r>
          </a:p>
          <a:p>
            <a:r>
              <a:rPr lang="tr-TR" dirty="0" smtClean="0"/>
              <a:t>Alanda öğretmenin belirleyeceği köşeye ilk nesneyi bırakan öğrenci o renkte renkli kağıdı alır.</a:t>
            </a:r>
          </a:p>
          <a:p>
            <a:r>
              <a:rPr lang="tr-TR" dirty="0" smtClean="0"/>
              <a:t>Oyunun sonunda en çok nesne bulan( En çok renkli kağıt toplayan) öğrenci oyunu kazanır.</a:t>
            </a:r>
          </a:p>
          <a:p>
            <a:endParaRPr lang="tr-TR" dirty="0" smtClean="0"/>
          </a:p>
        </p:txBody>
      </p:sp>
      <p:pic>
        <p:nvPicPr>
          <p:cNvPr id="4" name="Resim 3"/>
          <p:cNvPicPr>
            <a:picLocks noChangeAspect="1"/>
          </p:cNvPicPr>
          <p:nvPr/>
        </p:nvPicPr>
        <p:blipFill>
          <a:blip r:embed="rId2" cstate="print"/>
          <a:stretch>
            <a:fillRect/>
          </a:stretch>
        </p:blipFill>
        <p:spPr>
          <a:xfrm>
            <a:off x="9718096" y="6041362"/>
            <a:ext cx="2298391" cy="688908"/>
          </a:xfrm>
          <a:prstGeom prst="rect">
            <a:avLst/>
          </a:prstGeom>
        </p:spPr>
      </p:pic>
    </p:spTree>
    <p:extLst>
      <p:ext uri="{BB962C8B-B14F-4D97-AF65-F5344CB8AC3E}">
        <p14:creationId xmlns="" xmlns:p14="http://schemas.microsoft.com/office/powerpoint/2010/main" val="4259521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9040762" cy="1320800"/>
          </a:xfrm>
        </p:spPr>
        <p:txBody>
          <a:bodyPr/>
          <a:lstStyle/>
          <a:p>
            <a:r>
              <a:rPr lang="tr-TR" dirty="0" smtClean="0">
                <a:solidFill>
                  <a:schemeClr val="accent2">
                    <a:lumMod val="75000"/>
                  </a:schemeClr>
                </a:solidFill>
              </a:rPr>
              <a:t>18- Resmi Çiz</a:t>
            </a:r>
            <a:endParaRPr lang="tr-TR" dirty="0">
              <a:solidFill>
                <a:schemeClr val="accent2">
                  <a:lumMod val="75000"/>
                </a:schemeClr>
              </a:solidFill>
            </a:endParaRPr>
          </a:p>
        </p:txBody>
      </p:sp>
      <p:sp>
        <p:nvSpPr>
          <p:cNvPr id="3" name="İçerik Yer Tutucusu 2"/>
          <p:cNvSpPr>
            <a:spLocks noGrp="1"/>
          </p:cNvSpPr>
          <p:nvPr>
            <p:ph idx="1"/>
          </p:nvPr>
        </p:nvSpPr>
        <p:spPr>
          <a:xfrm>
            <a:off x="663266" y="1420838"/>
            <a:ext cx="8930900" cy="4937760"/>
          </a:xfrm>
        </p:spPr>
        <p:txBody>
          <a:bodyPr>
            <a:normAutofit lnSpcReduction="10000"/>
          </a:bodyPr>
          <a:lstStyle/>
          <a:p>
            <a:endParaRPr lang="tr-TR" dirty="0" smtClean="0"/>
          </a:p>
          <a:p>
            <a:r>
              <a:rPr lang="tr-TR" dirty="0" smtClean="0"/>
              <a:t>Öğretmen öğrencilerden sosyal mesafeli bir şekilde alanda oturmalarını ister. Oyun süresince aramızdaki fiziksel mesafeyi korumamız ve maskelerimizin takılı olması gerektiğini hatırlatır.</a:t>
            </a:r>
          </a:p>
          <a:p>
            <a:r>
              <a:rPr lang="tr-TR" dirty="0" smtClean="0"/>
              <a:t>Etkinlik müzik eşliğinde yapılabilir.</a:t>
            </a:r>
          </a:p>
          <a:p>
            <a:r>
              <a:rPr lang="tr-TR" dirty="0" smtClean="0"/>
              <a:t>Öğretmen önceden fotoğraf kareleri hazırlar.</a:t>
            </a:r>
          </a:p>
          <a:p>
            <a:r>
              <a:rPr lang="tr-TR" dirty="0" smtClean="0"/>
              <a:t>Her öğrencide kalem ve kağıt olması gerekir.</a:t>
            </a:r>
          </a:p>
          <a:p>
            <a:r>
              <a:rPr lang="tr-TR" dirty="0" smtClean="0"/>
              <a:t>Öğrenciler arasından seçilecek olan kişi, elindeki fotoğraf karesini resmi çizecek olan öğrencilere göstermeden anlatır. </a:t>
            </a:r>
          </a:p>
          <a:p>
            <a:r>
              <a:rPr lang="tr-TR" dirty="0" smtClean="0"/>
              <a:t>Öğrenciler duyduklarını anlayabildiği kadar resmetmeye çalışır. Arada resmi anlatan çocuğa sorular sorulabilir</a:t>
            </a:r>
          </a:p>
          <a:p>
            <a:r>
              <a:rPr lang="tr-TR" dirty="0" smtClean="0"/>
              <a:t>Sonda çizilen resimler Fotoğraf karesinin de bulunacağı bir alana asılır ve öğrenciler resimleri inceler. </a:t>
            </a:r>
          </a:p>
          <a:p>
            <a:r>
              <a:rPr lang="tr-TR" dirty="0" smtClean="0"/>
              <a:t>Başka öğrencilerle farklı fotoğraflarla etkinlik devam ettirilebilir.</a:t>
            </a:r>
          </a:p>
        </p:txBody>
      </p:sp>
      <p:pic>
        <p:nvPicPr>
          <p:cNvPr id="4" name="Resim 3"/>
          <p:cNvPicPr>
            <a:picLocks noChangeAspect="1"/>
          </p:cNvPicPr>
          <p:nvPr/>
        </p:nvPicPr>
        <p:blipFill>
          <a:blip r:embed="rId2" cstate="print"/>
          <a:stretch>
            <a:fillRect/>
          </a:stretch>
        </p:blipFill>
        <p:spPr>
          <a:xfrm>
            <a:off x="9718096" y="6041362"/>
            <a:ext cx="2298391" cy="688908"/>
          </a:xfrm>
          <a:prstGeom prst="rect">
            <a:avLst/>
          </a:prstGeom>
        </p:spPr>
      </p:pic>
    </p:spTree>
    <p:extLst>
      <p:ext uri="{BB962C8B-B14F-4D97-AF65-F5344CB8AC3E}">
        <p14:creationId xmlns="" xmlns:p14="http://schemas.microsoft.com/office/powerpoint/2010/main" val="4259521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9040762" cy="1320800"/>
          </a:xfrm>
        </p:spPr>
        <p:txBody>
          <a:bodyPr/>
          <a:lstStyle/>
          <a:p>
            <a:r>
              <a:rPr lang="tr-TR" dirty="0" smtClean="0">
                <a:solidFill>
                  <a:schemeClr val="accent2">
                    <a:lumMod val="75000"/>
                  </a:schemeClr>
                </a:solidFill>
              </a:rPr>
              <a:t>19- DEDEKTİF</a:t>
            </a:r>
            <a:endParaRPr lang="tr-TR" dirty="0">
              <a:solidFill>
                <a:schemeClr val="accent2">
                  <a:lumMod val="75000"/>
                </a:schemeClr>
              </a:solidFill>
            </a:endParaRPr>
          </a:p>
        </p:txBody>
      </p:sp>
      <p:sp>
        <p:nvSpPr>
          <p:cNvPr id="3" name="İçerik Yer Tutucusu 2"/>
          <p:cNvSpPr>
            <a:spLocks noGrp="1"/>
          </p:cNvSpPr>
          <p:nvPr>
            <p:ph idx="1"/>
          </p:nvPr>
        </p:nvSpPr>
        <p:spPr>
          <a:xfrm>
            <a:off x="663266" y="1420838"/>
            <a:ext cx="8930900" cy="4937760"/>
          </a:xfrm>
        </p:spPr>
        <p:txBody>
          <a:bodyPr>
            <a:normAutofit fontScale="92500" lnSpcReduction="10000"/>
          </a:bodyPr>
          <a:lstStyle/>
          <a:p>
            <a:endParaRPr lang="tr-TR" dirty="0" smtClean="0"/>
          </a:p>
          <a:p>
            <a:r>
              <a:rPr lang="tr-TR" dirty="0" smtClean="0"/>
              <a:t>Öğretmen öğrencilerden sosyal mesafeli bir şekilde alanda bulunmalarını ister. Oyun süresince aramızdaki fiziksel mesafeyi korumamız ve maskelerimizin takılı olması gerektiğini hatırlatır.</a:t>
            </a:r>
          </a:p>
          <a:p>
            <a:r>
              <a:rPr lang="tr-TR" dirty="0" smtClean="0"/>
              <a:t>Her öğrenci için bir parça kağıt hazırlanmalı. Oyun içinde boş bir kutu hazır olmalı.</a:t>
            </a:r>
          </a:p>
          <a:p>
            <a:r>
              <a:rPr lang="tr-TR" dirty="0" smtClean="0"/>
              <a:t>Her öğrenci kendisine verilen kağıda 2 adet fiziksel özelliğini yazar. </a:t>
            </a:r>
          </a:p>
          <a:p>
            <a:r>
              <a:rPr lang="tr-TR" dirty="0" smtClean="0"/>
              <a:t>Örnek:</a:t>
            </a:r>
          </a:p>
          <a:p>
            <a:r>
              <a:rPr lang="tr-TR" dirty="0" smtClean="0"/>
              <a:t>- Kahverengi ve kıvırcık saçlar</a:t>
            </a:r>
          </a:p>
          <a:p>
            <a:r>
              <a:rPr lang="tr-TR" dirty="0" smtClean="0"/>
              <a:t>-Mavi gözler</a:t>
            </a:r>
          </a:p>
          <a:p>
            <a:r>
              <a:rPr lang="tr-TR" dirty="0" smtClean="0"/>
              <a:t>Bu kağıtlar kutuya atılır. Her öğrenci kutudan bir kağıt seçer ve bu fiziksel özellikte olan kişiyi alanda dolaşarak bulmaya çalışır. </a:t>
            </a:r>
          </a:p>
          <a:p>
            <a:r>
              <a:rPr lang="tr-TR" dirty="0" smtClean="0"/>
              <a:t>Alanda kişiyi bulmaya çalışırken konuşmak yasak.</a:t>
            </a:r>
          </a:p>
          <a:p>
            <a:r>
              <a:rPr lang="tr-TR" dirty="0" smtClean="0"/>
              <a:t>Alanda tahmin ettiği kişiyi tespit eder ve lidere bunu söyler. </a:t>
            </a:r>
          </a:p>
          <a:p>
            <a:r>
              <a:rPr lang="tr-TR" dirty="0" smtClean="0"/>
              <a:t>Kağıtlarda yazılı olan özelliklere sahip kişiyi bulan ilk beş kişi oyunun galibi olur.</a:t>
            </a:r>
          </a:p>
        </p:txBody>
      </p:sp>
      <p:pic>
        <p:nvPicPr>
          <p:cNvPr id="4" name="Resim 3"/>
          <p:cNvPicPr>
            <a:picLocks noChangeAspect="1"/>
          </p:cNvPicPr>
          <p:nvPr/>
        </p:nvPicPr>
        <p:blipFill>
          <a:blip r:embed="rId2" cstate="print"/>
          <a:stretch>
            <a:fillRect/>
          </a:stretch>
        </p:blipFill>
        <p:spPr>
          <a:xfrm>
            <a:off x="9718096" y="6041362"/>
            <a:ext cx="2298391" cy="688908"/>
          </a:xfrm>
          <a:prstGeom prst="rect">
            <a:avLst/>
          </a:prstGeom>
        </p:spPr>
      </p:pic>
    </p:spTree>
    <p:extLst>
      <p:ext uri="{BB962C8B-B14F-4D97-AF65-F5344CB8AC3E}">
        <p14:creationId xmlns="" xmlns:p14="http://schemas.microsoft.com/office/powerpoint/2010/main" val="42595211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9040762" cy="1320800"/>
          </a:xfrm>
        </p:spPr>
        <p:txBody>
          <a:bodyPr/>
          <a:lstStyle/>
          <a:p>
            <a:r>
              <a:rPr lang="tr-TR" dirty="0" smtClean="0">
                <a:solidFill>
                  <a:schemeClr val="accent2">
                    <a:lumMod val="75000"/>
                  </a:schemeClr>
                </a:solidFill>
              </a:rPr>
              <a:t>20- ATLA ENGELDEN </a:t>
            </a:r>
            <a:endParaRPr lang="tr-TR" dirty="0">
              <a:solidFill>
                <a:schemeClr val="accent2">
                  <a:lumMod val="75000"/>
                </a:schemeClr>
              </a:solidFill>
            </a:endParaRPr>
          </a:p>
        </p:txBody>
      </p:sp>
      <p:pic>
        <p:nvPicPr>
          <p:cNvPr id="4" name="Resim 3"/>
          <p:cNvPicPr>
            <a:picLocks noChangeAspect="1"/>
          </p:cNvPicPr>
          <p:nvPr/>
        </p:nvPicPr>
        <p:blipFill>
          <a:blip r:embed="rId2" cstate="print"/>
          <a:stretch>
            <a:fillRect/>
          </a:stretch>
        </p:blipFill>
        <p:spPr>
          <a:xfrm>
            <a:off x="9718096" y="6041362"/>
            <a:ext cx="2298391" cy="688908"/>
          </a:xfrm>
          <a:prstGeom prst="rect">
            <a:avLst/>
          </a:prstGeom>
        </p:spPr>
      </p:pic>
      <p:pic>
        <p:nvPicPr>
          <p:cNvPr id="5" name="Resim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59508" y="2026442"/>
            <a:ext cx="2006597" cy="1546752"/>
          </a:xfrm>
          <a:prstGeom prst="rect">
            <a:avLst/>
          </a:prstGeom>
        </p:spPr>
      </p:pic>
      <p:sp>
        <p:nvSpPr>
          <p:cNvPr id="6" name="5 İçerik Yer Tutucusu"/>
          <p:cNvSpPr>
            <a:spLocks noGrp="1"/>
          </p:cNvSpPr>
          <p:nvPr>
            <p:ph idx="1"/>
          </p:nvPr>
        </p:nvSpPr>
        <p:spPr>
          <a:xfrm>
            <a:off x="604911" y="1463041"/>
            <a:ext cx="9031458" cy="4909624"/>
          </a:xfrm>
        </p:spPr>
        <p:txBody>
          <a:bodyPr>
            <a:normAutofit fontScale="92500" lnSpcReduction="20000"/>
          </a:bodyPr>
          <a:lstStyle/>
          <a:p>
            <a:r>
              <a:rPr lang="tr-TR" dirty="0" smtClean="0"/>
              <a:t>Öğretmen oyun süresince aramızdaki fiziksel mesafeyi korumamız ve maskelerimizin takılı olması gerektiğini hatırlatır. </a:t>
            </a:r>
          </a:p>
          <a:p>
            <a:pPr marL="0" indent="0">
              <a:buNone/>
            </a:pPr>
            <a:endParaRPr lang="tr-TR" dirty="0" smtClean="0"/>
          </a:p>
          <a:p>
            <a:pPr>
              <a:spcBef>
                <a:spcPts val="0"/>
              </a:spcBef>
            </a:pPr>
            <a:r>
              <a:rPr lang="tr-TR" dirty="0" smtClean="0"/>
              <a:t>Öğretmen yere öğrenci sayısının yarısı kadar sayıda,</a:t>
            </a:r>
          </a:p>
          <a:p>
            <a:pPr marL="0" indent="0">
              <a:spcBef>
                <a:spcPts val="0"/>
              </a:spcBef>
              <a:buNone/>
            </a:pPr>
            <a:r>
              <a:rPr lang="tr-TR" dirty="0" smtClean="0"/>
              <a:t>     artı şeklinde çizgiler çizer. Her artıya iki öğrenci, </a:t>
            </a:r>
          </a:p>
          <a:p>
            <a:pPr marL="0" indent="0">
              <a:spcBef>
                <a:spcPts val="0"/>
              </a:spcBef>
              <a:buNone/>
            </a:pPr>
            <a:r>
              <a:rPr lang="tr-TR" dirty="0" smtClean="0"/>
              <a:t>     şekilde görüldüğü gibi yerleşir.</a:t>
            </a:r>
            <a:endParaRPr lang="tr-TR" b="1" dirty="0" smtClean="0"/>
          </a:p>
          <a:p>
            <a:pPr marL="0" indent="0">
              <a:spcBef>
                <a:spcPts val="0"/>
              </a:spcBef>
              <a:buNone/>
            </a:pPr>
            <a:endParaRPr lang="tr-TR" dirty="0" smtClean="0"/>
          </a:p>
          <a:p>
            <a:pPr>
              <a:spcBef>
                <a:spcPts val="0"/>
              </a:spcBef>
            </a:pPr>
            <a:r>
              <a:rPr lang="tr-TR" dirty="0" smtClean="0"/>
              <a:t>Başlamadan önce öğrencilerin kendi yönlerini </a:t>
            </a:r>
          </a:p>
          <a:p>
            <a:pPr marL="0" indent="0">
              <a:spcBef>
                <a:spcPts val="0"/>
              </a:spcBef>
              <a:buNone/>
            </a:pPr>
            <a:r>
              <a:rPr lang="tr-TR" dirty="0" smtClean="0"/>
              <a:t>     hiç değiştirmeden kareler arasında ilerlemeleri gerektiği</a:t>
            </a:r>
          </a:p>
          <a:p>
            <a:pPr marL="0" indent="0">
              <a:spcBef>
                <a:spcPts val="0"/>
              </a:spcBef>
              <a:buNone/>
            </a:pPr>
            <a:r>
              <a:rPr lang="tr-TR" dirty="0" smtClean="0"/>
              <a:t>     hatırlatılır. Öğrencilere oyunun şarkısı öğretilir.</a:t>
            </a:r>
          </a:p>
          <a:p>
            <a:pPr marL="0" indent="0">
              <a:spcBef>
                <a:spcPts val="0"/>
              </a:spcBef>
              <a:buNone/>
            </a:pPr>
            <a:endParaRPr lang="tr-TR" dirty="0" smtClean="0"/>
          </a:p>
          <a:p>
            <a:pPr>
              <a:spcBef>
                <a:spcPts val="0"/>
              </a:spcBef>
            </a:pPr>
            <a:r>
              <a:rPr lang="tr-TR" dirty="0" smtClean="0"/>
              <a:t>Oyunun bu kısmında ritmik şekilde oyunun şarkısı söylenerek kareler arasında geçişler yapılır ve her geçişten sonra bir de el çırpılır.</a:t>
            </a:r>
          </a:p>
          <a:p>
            <a:pPr marL="0" indent="0">
              <a:spcBef>
                <a:spcPts val="0"/>
              </a:spcBef>
              <a:buNone/>
            </a:pPr>
            <a:endParaRPr lang="tr-TR" dirty="0" smtClean="0"/>
          </a:p>
          <a:p>
            <a:pPr>
              <a:spcBef>
                <a:spcPts val="0"/>
              </a:spcBef>
            </a:pPr>
            <a:r>
              <a:rPr lang="tr-TR" dirty="0" smtClean="0"/>
              <a:t>Gel bir oyun: ilk kareye atla+ el vur</a:t>
            </a:r>
          </a:p>
          <a:p>
            <a:pPr>
              <a:spcBef>
                <a:spcPts val="0"/>
              </a:spcBef>
            </a:pPr>
            <a:r>
              <a:rPr lang="tr-TR" dirty="0" smtClean="0"/>
              <a:t>Oynayalım: ikinci kareye atla+ el vur</a:t>
            </a:r>
          </a:p>
          <a:p>
            <a:pPr>
              <a:spcBef>
                <a:spcPts val="0"/>
              </a:spcBef>
            </a:pPr>
            <a:r>
              <a:rPr lang="tr-TR" dirty="0" smtClean="0"/>
              <a:t>Biz iplerden: üçüncü kareye atla+ el vur      </a:t>
            </a:r>
          </a:p>
          <a:p>
            <a:pPr>
              <a:spcBef>
                <a:spcPts val="0"/>
              </a:spcBef>
            </a:pPr>
            <a:r>
              <a:rPr lang="tr-TR" dirty="0" smtClean="0"/>
              <a:t>Atlayalım: dördüncü kareye atla+ el vur</a:t>
            </a:r>
          </a:p>
          <a:p>
            <a:pPr marL="0" indent="0">
              <a:spcBef>
                <a:spcPts val="0"/>
              </a:spcBef>
              <a:buNone/>
            </a:pPr>
            <a:endParaRPr lang="tr-TR" dirty="0" smtClean="0"/>
          </a:p>
          <a:p>
            <a:pPr marL="0" indent="0">
              <a:spcBef>
                <a:spcPts val="0"/>
              </a:spcBef>
              <a:buNone/>
            </a:pPr>
            <a:r>
              <a:rPr lang="tr-TR" dirty="0" smtClean="0"/>
              <a:t>     Sonraki sözler de aynı ritmik yapıda devam eder.</a:t>
            </a:r>
          </a:p>
          <a:p>
            <a:pPr>
              <a:spcBef>
                <a:spcPts val="0"/>
              </a:spcBef>
            </a:pPr>
            <a:r>
              <a:rPr lang="tr-TR" dirty="0" smtClean="0"/>
              <a:t>Atla ipten,  ipten atla,  bir o yana, bir bu yana.</a:t>
            </a:r>
          </a:p>
          <a:p>
            <a:endParaRPr lang="tr-TR" dirty="0"/>
          </a:p>
        </p:txBody>
      </p:sp>
    </p:spTree>
    <p:extLst>
      <p:ext uri="{BB962C8B-B14F-4D97-AF65-F5344CB8AC3E}">
        <p14:creationId xmlns="" xmlns:p14="http://schemas.microsoft.com/office/powerpoint/2010/main" val="4259521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9040762" cy="1320800"/>
          </a:xfrm>
        </p:spPr>
        <p:txBody>
          <a:bodyPr/>
          <a:lstStyle/>
          <a:p>
            <a:r>
              <a:rPr lang="tr-TR" dirty="0" smtClean="0">
                <a:solidFill>
                  <a:schemeClr val="accent2">
                    <a:lumMod val="75000"/>
                  </a:schemeClr>
                </a:solidFill>
              </a:rPr>
              <a:t>MALZEMELER</a:t>
            </a:r>
            <a:endParaRPr lang="tr-TR" dirty="0">
              <a:solidFill>
                <a:schemeClr val="accent2">
                  <a:lumMod val="75000"/>
                </a:schemeClr>
              </a:solidFill>
            </a:endParaRPr>
          </a:p>
        </p:txBody>
      </p:sp>
      <p:pic>
        <p:nvPicPr>
          <p:cNvPr id="4" name="Resim 3"/>
          <p:cNvPicPr>
            <a:picLocks noChangeAspect="1"/>
          </p:cNvPicPr>
          <p:nvPr/>
        </p:nvPicPr>
        <p:blipFill>
          <a:blip r:embed="rId2" cstate="print"/>
          <a:stretch>
            <a:fillRect/>
          </a:stretch>
        </p:blipFill>
        <p:spPr>
          <a:xfrm>
            <a:off x="9718096" y="6041362"/>
            <a:ext cx="2298391" cy="688908"/>
          </a:xfrm>
          <a:prstGeom prst="rect">
            <a:avLst/>
          </a:prstGeom>
        </p:spPr>
      </p:pic>
      <p:sp>
        <p:nvSpPr>
          <p:cNvPr id="6" name="5 İçerik Yer Tutucusu"/>
          <p:cNvSpPr>
            <a:spLocks noGrp="1"/>
          </p:cNvSpPr>
          <p:nvPr>
            <p:ph idx="1"/>
          </p:nvPr>
        </p:nvSpPr>
        <p:spPr>
          <a:xfrm>
            <a:off x="604911" y="1463041"/>
            <a:ext cx="9031458" cy="4909624"/>
          </a:xfrm>
        </p:spPr>
        <p:txBody>
          <a:bodyPr>
            <a:normAutofit fontScale="85000" lnSpcReduction="20000"/>
          </a:bodyPr>
          <a:lstStyle/>
          <a:p>
            <a:pPr>
              <a:lnSpc>
                <a:spcPct val="200000"/>
              </a:lnSpc>
            </a:pPr>
            <a:r>
              <a:rPr lang="tr-TR" b="1" dirty="0" smtClean="0"/>
              <a:t>5. OYUN: Çizgileri belirtmek için </a:t>
            </a:r>
            <a:r>
              <a:rPr lang="tr-TR" b="1" dirty="0" smtClean="0">
                <a:solidFill>
                  <a:srgbClr val="FF0000"/>
                </a:solidFill>
              </a:rPr>
              <a:t>ip</a:t>
            </a:r>
            <a:r>
              <a:rPr lang="tr-TR" b="1" dirty="0" smtClean="0"/>
              <a:t> ya da </a:t>
            </a:r>
            <a:r>
              <a:rPr lang="tr-TR" b="1" dirty="0" smtClean="0">
                <a:solidFill>
                  <a:srgbClr val="FF0000"/>
                </a:solidFill>
              </a:rPr>
              <a:t>tebeşir </a:t>
            </a:r>
          </a:p>
          <a:p>
            <a:pPr>
              <a:lnSpc>
                <a:spcPct val="200000"/>
              </a:lnSpc>
            </a:pPr>
            <a:r>
              <a:rPr lang="tr-TR" b="1" dirty="0" smtClean="0"/>
              <a:t>9. OYUN: Alnına yapıştırmak için </a:t>
            </a:r>
            <a:r>
              <a:rPr lang="tr-TR" b="1" dirty="0" smtClean="0">
                <a:solidFill>
                  <a:srgbClr val="FF0000"/>
                </a:solidFill>
              </a:rPr>
              <a:t>Yapışkanlı Kağıtlar</a:t>
            </a:r>
          </a:p>
          <a:p>
            <a:pPr>
              <a:lnSpc>
                <a:spcPct val="200000"/>
              </a:lnSpc>
            </a:pPr>
            <a:r>
              <a:rPr lang="tr-TR" b="1" dirty="0" smtClean="0"/>
              <a:t>10. OYUN: Çocukların içinde yer alması için </a:t>
            </a:r>
            <a:r>
              <a:rPr lang="tr-TR" b="1" dirty="0" err="1" smtClean="0">
                <a:solidFill>
                  <a:srgbClr val="FF0000"/>
                </a:solidFill>
              </a:rPr>
              <a:t>Hulahop</a:t>
            </a:r>
            <a:endParaRPr lang="tr-TR" b="1" dirty="0" smtClean="0">
              <a:solidFill>
                <a:srgbClr val="FF0000"/>
              </a:solidFill>
            </a:endParaRPr>
          </a:p>
          <a:p>
            <a:pPr>
              <a:lnSpc>
                <a:spcPct val="200000"/>
              </a:lnSpc>
            </a:pPr>
            <a:r>
              <a:rPr lang="tr-TR" b="1" dirty="0" smtClean="0"/>
              <a:t>15. OYUN: </a:t>
            </a:r>
            <a:r>
              <a:rPr lang="tr-TR" b="1" dirty="0" smtClean="0">
                <a:solidFill>
                  <a:srgbClr val="FF0000"/>
                </a:solidFill>
              </a:rPr>
              <a:t>Çuval</a:t>
            </a:r>
          </a:p>
          <a:p>
            <a:pPr>
              <a:lnSpc>
                <a:spcPct val="200000"/>
              </a:lnSpc>
            </a:pPr>
            <a:r>
              <a:rPr lang="tr-TR" b="1" dirty="0" smtClean="0"/>
              <a:t>16. </a:t>
            </a:r>
            <a:r>
              <a:rPr lang="tr-TR" b="1" dirty="0" smtClean="0"/>
              <a:t>OYUN: Saklamak için </a:t>
            </a:r>
            <a:r>
              <a:rPr lang="tr-TR" b="1" dirty="0" smtClean="0">
                <a:solidFill>
                  <a:srgbClr val="FF0000"/>
                </a:solidFill>
              </a:rPr>
              <a:t>nesne  </a:t>
            </a:r>
          </a:p>
          <a:p>
            <a:pPr>
              <a:lnSpc>
                <a:spcPct val="200000"/>
              </a:lnSpc>
            </a:pPr>
            <a:r>
              <a:rPr lang="tr-TR" b="1" dirty="0" smtClean="0"/>
              <a:t>17. OYUN: </a:t>
            </a:r>
            <a:r>
              <a:rPr lang="tr-TR" b="1" dirty="0" smtClean="0"/>
              <a:t>Çocuklara vermek için </a:t>
            </a:r>
            <a:r>
              <a:rPr lang="tr-TR" b="1" dirty="0" smtClean="0">
                <a:solidFill>
                  <a:srgbClr val="FF0000"/>
                </a:solidFill>
              </a:rPr>
              <a:t>Renkli kağıtlar</a:t>
            </a:r>
          </a:p>
          <a:p>
            <a:pPr>
              <a:lnSpc>
                <a:spcPct val="200000"/>
              </a:lnSpc>
            </a:pPr>
            <a:r>
              <a:rPr lang="tr-TR" b="1" dirty="0" smtClean="0"/>
              <a:t>18. OYUN: </a:t>
            </a:r>
            <a:r>
              <a:rPr lang="tr-TR" b="1" dirty="0" smtClean="0">
                <a:solidFill>
                  <a:srgbClr val="FF0000"/>
                </a:solidFill>
              </a:rPr>
              <a:t>Fotoğraf Karesi, Kalem, Kağıt</a:t>
            </a:r>
          </a:p>
          <a:p>
            <a:pPr>
              <a:lnSpc>
                <a:spcPct val="200000"/>
              </a:lnSpc>
            </a:pPr>
            <a:r>
              <a:rPr lang="tr-TR" b="1" dirty="0" smtClean="0"/>
              <a:t>19. OYUN: </a:t>
            </a:r>
            <a:r>
              <a:rPr lang="tr-TR" b="1" dirty="0" smtClean="0">
                <a:solidFill>
                  <a:srgbClr val="FF0000"/>
                </a:solidFill>
              </a:rPr>
              <a:t>Kağıt Parçaları, Kutu</a:t>
            </a:r>
          </a:p>
          <a:p>
            <a:pPr>
              <a:lnSpc>
                <a:spcPct val="200000"/>
              </a:lnSpc>
            </a:pPr>
            <a:r>
              <a:rPr lang="tr-TR" b="1" dirty="0" smtClean="0"/>
              <a:t>20. OYUN: </a:t>
            </a:r>
            <a:r>
              <a:rPr lang="tr-TR" b="1" dirty="0" smtClean="0">
                <a:solidFill>
                  <a:srgbClr val="FF0000"/>
                </a:solidFill>
              </a:rPr>
              <a:t>İp</a:t>
            </a:r>
            <a:endParaRPr lang="tr-TR" b="1" dirty="0">
              <a:solidFill>
                <a:srgbClr val="FF0000"/>
              </a:solidFill>
            </a:endParaRPr>
          </a:p>
        </p:txBody>
      </p:sp>
    </p:spTree>
    <p:extLst>
      <p:ext uri="{BB962C8B-B14F-4D97-AF65-F5344CB8AC3E}">
        <p14:creationId xmlns="" xmlns:p14="http://schemas.microsoft.com/office/powerpoint/2010/main" val="4259521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8369" y="520148"/>
            <a:ext cx="10414736" cy="914400"/>
          </a:xfrm>
        </p:spPr>
        <p:txBody>
          <a:bodyPr>
            <a:normAutofit fontScale="90000"/>
          </a:bodyPr>
          <a:lstStyle/>
          <a:p>
            <a:r>
              <a:rPr lang="tr-TR" b="1" dirty="0" smtClean="0">
                <a:solidFill>
                  <a:schemeClr val="accent2">
                    <a:lumMod val="75000"/>
                  </a:schemeClr>
                </a:solidFill>
              </a:rPr>
              <a:t> TEMASSIZ OYUN ÇOCUKLARA NE KAZANDIRACAK?</a:t>
            </a:r>
            <a:endParaRPr lang="tr-TR" b="1" dirty="0">
              <a:solidFill>
                <a:schemeClr val="accent1">
                  <a:lumMod val="50000"/>
                </a:schemeClr>
              </a:solidFill>
            </a:endParaRPr>
          </a:p>
        </p:txBody>
      </p:sp>
      <p:sp>
        <p:nvSpPr>
          <p:cNvPr id="3" name="İçerik Yer Tutucusu 2"/>
          <p:cNvSpPr>
            <a:spLocks noGrp="1"/>
          </p:cNvSpPr>
          <p:nvPr>
            <p:ph idx="1"/>
          </p:nvPr>
        </p:nvSpPr>
        <p:spPr>
          <a:xfrm>
            <a:off x="464233" y="1659988"/>
            <a:ext cx="9295993" cy="4459458"/>
          </a:xfrm>
        </p:spPr>
        <p:txBody>
          <a:bodyPr>
            <a:normAutofit fontScale="77500" lnSpcReduction="20000"/>
          </a:bodyPr>
          <a:lstStyle/>
          <a:p>
            <a:r>
              <a:rPr lang="tr-TR" sz="2400" dirty="0" smtClean="0"/>
              <a:t>Çocukların okula ve yeni normale uyum süreçlerini keyifli hâle getirecek , kolaylaştıracak.</a:t>
            </a:r>
          </a:p>
          <a:p>
            <a:endParaRPr lang="tr-TR" sz="2400" dirty="0" smtClean="0"/>
          </a:p>
          <a:p>
            <a:r>
              <a:rPr lang="tr-TR" sz="2400" dirty="0" smtClean="0"/>
              <a:t>Çocukların okul ortamında ve yaşamlarında "maske, sosyal mesafe ve kişisel hijyen" kurallarını </a:t>
            </a:r>
            <a:r>
              <a:rPr lang="tr-TR" sz="2400" dirty="0" err="1" smtClean="0"/>
              <a:t>içselletirmelerine</a:t>
            </a:r>
            <a:r>
              <a:rPr lang="tr-TR" sz="2400" dirty="0" smtClean="0"/>
              <a:t> yardımcı olacak.</a:t>
            </a:r>
          </a:p>
          <a:p>
            <a:endParaRPr lang="tr-TR" sz="2400" dirty="0" smtClean="0"/>
          </a:p>
          <a:p>
            <a:r>
              <a:rPr lang="tr-TR" sz="2400" dirty="0" smtClean="0"/>
              <a:t>Çocukların her türlü kaygı ve endişeden sıyrılarak okul hayatına uyum sağlamaları desteklenecek.</a:t>
            </a:r>
          </a:p>
          <a:p>
            <a:endParaRPr lang="tr-TR" sz="2400" dirty="0" smtClean="0"/>
          </a:p>
          <a:p>
            <a:r>
              <a:rPr lang="tr-TR" sz="2400" dirty="0" smtClean="0"/>
              <a:t>Çocuklar okul bahçesinde temassız oyunlar oynayarak okulda bu noktada bir </a:t>
            </a:r>
            <a:r>
              <a:rPr lang="tr-TR" sz="2400" dirty="0" err="1" smtClean="0"/>
              <a:t>farkındalık</a:t>
            </a:r>
            <a:r>
              <a:rPr lang="tr-TR" sz="2400" dirty="0" smtClean="0"/>
              <a:t> kazandırılacak. </a:t>
            </a:r>
          </a:p>
          <a:p>
            <a:endParaRPr lang="tr-TR" sz="2400" dirty="0" smtClean="0"/>
          </a:p>
          <a:p>
            <a:r>
              <a:rPr lang="tr-TR" sz="2400" dirty="0" smtClean="0"/>
              <a:t>Tüm çocukların dahil olabileceği oyunlarla , çocuklar arasındaki arkadaşlık bağlarının güçlenmesine katkı sağlayacak.</a:t>
            </a:r>
          </a:p>
          <a:p>
            <a:endParaRPr lang="tr-TR" sz="2400" dirty="0" smtClean="0"/>
          </a:p>
        </p:txBody>
      </p:sp>
      <p:pic>
        <p:nvPicPr>
          <p:cNvPr id="4" name="Resim 3"/>
          <p:cNvPicPr>
            <a:picLocks noChangeAspect="1"/>
          </p:cNvPicPr>
          <p:nvPr/>
        </p:nvPicPr>
        <p:blipFill>
          <a:blip r:embed="rId2" cstate="print"/>
          <a:stretch>
            <a:fillRect/>
          </a:stretch>
        </p:blipFill>
        <p:spPr>
          <a:xfrm>
            <a:off x="9667876" y="6041362"/>
            <a:ext cx="2299304" cy="687720"/>
          </a:xfrm>
          <a:prstGeom prst="rect">
            <a:avLst/>
          </a:prstGeom>
        </p:spPr>
      </p:pic>
    </p:spTree>
    <p:extLst>
      <p:ext uri="{BB962C8B-B14F-4D97-AF65-F5344CB8AC3E}">
        <p14:creationId xmlns="" xmlns:p14="http://schemas.microsoft.com/office/powerpoint/2010/main" val="3269219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914400"/>
          </a:xfrm>
        </p:spPr>
        <p:txBody>
          <a:bodyPr/>
          <a:lstStyle/>
          <a:p>
            <a:r>
              <a:rPr lang="tr-TR" b="1" dirty="0" smtClean="0">
                <a:solidFill>
                  <a:schemeClr val="accent2">
                    <a:lumMod val="75000"/>
                  </a:schemeClr>
                </a:solidFill>
              </a:rPr>
              <a:t>1- ISINMA </a:t>
            </a:r>
            <a:endParaRPr lang="tr-TR" b="1" dirty="0">
              <a:solidFill>
                <a:schemeClr val="accent1">
                  <a:lumMod val="50000"/>
                </a:schemeClr>
              </a:solidFill>
            </a:endParaRPr>
          </a:p>
        </p:txBody>
      </p:sp>
      <p:sp>
        <p:nvSpPr>
          <p:cNvPr id="3" name="İçerik Yer Tutucusu 2"/>
          <p:cNvSpPr>
            <a:spLocks noGrp="1"/>
          </p:cNvSpPr>
          <p:nvPr>
            <p:ph idx="1"/>
          </p:nvPr>
        </p:nvSpPr>
        <p:spPr>
          <a:xfrm>
            <a:off x="464233" y="1659988"/>
            <a:ext cx="9087729" cy="4459458"/>
          </a:xfrm>
        </p:spPr>
        <p:txBody>
          <a:bodyPr/>
          <a:lstStyle/>
          <a:p>
            <a:r>
              <a:rPr lang="tr-TR" dirty="0" smtClean="0"/>
              <a:t>Öğretmen öğrencilerden sosyal mesafeli bir şekilde çember olmalarını ister. Oyun süresince aramızdaki fiziksel mesafeyi korumamız gerektiğini hatırlatır.</a:t>
            </a:r>
          </a:p>
          <a:p>
            <a:endParaRPr lang="tr-TR" dirty="0" smtClean="0"/>
          </a:p>
          <a:p>
            <a:r>
              <a:rPr lang="tr-TR" dirty="0" smtClean="0"/>
              <a:t>Öğrenciler</a:t>
            </a:r>
          </a:p>
          <a:p>
            <a:r>
              <a:rPr lang="tr-TR" dirty="0" smtClean="0"/>
              <a:t>1- sağ elini sallayarak 1’den 5’e kadar sayar  </a:t>
            </a:r>
          </a:p>
          <a:p>
            <a:r>
              <a:rPr lang="tr-TR" dirty="0" smtClean="0"/>
              <a:t>2-  Sol eli sallayarak 1’den 5’e kadar sayar </a:t>
            </a:r>
          </a:p>
          <a:p>
            <a:r>
              <a:rPr lang="tr-TR" dirty="0" smtClean="0"/>
              <a:t>3- Sağ ayağını sallayarak 1’den 5’kadar sayar </a:t>
            </a:r>
          </a:p>
          <a:p>
            <a:r>
              <a:rPr lang="tr-TR" dirty="0" smtClean="0"/>
              <a:t>4- sol ayağını sallayarak 1’den 5’e kadar sayar. </a:t>
            </a:r>
          </a:p>
          <a:p>
            <a:r>
              <a:rPr lang="tr-TR" dirty="0" smtClean="0"/>
              <a:t>Aynı hareketlerle 1’den 4’e, 1’den 3’e, 1’den 2’ye  kadar sayılır ve bu en son 1 olacak şekilde sonlandırılır.</a:t>
            </a:r>
          </a:p>
        </p:txBody>
      </p:sp>
      <p:pic>
        <p:nvPicPr>
          <p:cNvPr id="4" name="Resim 3"/>
          <p:cNvPicPr>
            <a:picLocks noChangeAspect="1"/>
          </p:cNvPicPr>
          <p:nvPr/>
        </p:nvPicPr>
        <p:blipFill>
          <a:blip r:embed="rId2" cstate="print"/>
          <a:stretch>
            <a:fillRect/>
          </a:stretch>
        </p:blipFill>
        <p:spPr>
          <a:xfrm>
            <a:off x="9667876" y="6041362"/>
            <a:ext cx="2299304" cy="687720"/>
          </a:xfrm>
          <a:prstGeom prst="rect">
            <a:avLst/>
          </a:prstGeom>
        </p:spPr>
      </p:pic>
    </p:spTree>
    <p:extLst>
      <p:ext uri="{BB962C8B-B14F-4D97-AF65-F5344CB8AC3E}">
        <p14:creationId xmlns="" xmlns:p14="http://schemas.microsoft.com/office/powerpoint/2010/main" val="3269219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accent2">
                    <a:lumMod val="75000"/>
                  </a:schemeClr>
                </a:solidFill>
              </a:rPr>
              <a:t>2- ÇEMBER OLALIM </a:t>
            </a:r>
            <a:endParaRPr lang="tr-TR" dirty="0">
              <a:solidFill>
                <a:schemeClr val="accent2">
                  <a:lumMod val="75000"/>
                </a:schemeClr>
              </a:solidFill>
            </a:endParaRPr>
          </a:p>
        </p:txBody>
      </p:sp>
      <p:sp>
        <p:nvSpPr>
          <p:cNvPr id="3" name="İçerik Yer Tutucusu 2"/>
          <p:cNvSpPr>
            <a:spLocks noGrp="1"/>
          </p:cNvSpPr>
          <p:nvPr>
            <p:ph idx="1"/>
          </p:nvPr>
        </p:nvSpPr>
        <p:spPr/>
        <p:txBody>
          <a:bodyPr/>
          <a:lstStyle/>
          <a:p>
            <a:r>
              <a:rPr lang="tr-TR" dirty="0" smtClean="0"/>
              <a:t>Öğretmen öğrencilerden sosyal mesafeli bir şekilde çember olmalarını ister. Oyun süresince aramızdaki fiziksel mesafeyi korumamız gerektiğini hatırlatır.</a:t>
            </a:r>
          </a:p>
          <a:p>
            <a:r>
              <a:rPr lang="tr-TR" dirty="0" smtClean="0"/>
              <a:t>Öğretmen dilerse bu bölümde hareketli bir müzik çalabilir.</a:t>
            </a:r>
          </a:p>
          <a:p>
            <a:r>
              <a:rPr lang="tr-TR" dirty="0" smtClean="0"/>
              <a:t>Öğretmen öğrencilerden çemberde sağa dönülmesini ister. Müzik eşliğinde öğretmenin vereceği yönergeler doğrultusunda çemberde dönerler. </a:t>
            </a:r>
          </a:p>
          <a:p>
            <a:r>
              <a:rPr lang="tr-TR" dirty="0" smtClean="0"/>
              <a:t>1- Normal yürüyelim</a:t>
            </a:r>
          </a:p>
          <a:p>
            <a:r>
              <a:rPr lang="tr-TR" dirty="0" smtClean="0"/>
              <a:t>2- Parmak ucunda yürüyelim</a:t>
            </a:r>
          </a:p>
          <a:p>
            <a:r>
              <a:rPr lang="tr-TR" dirty="0" smtClean="0"/>
              <a:t>3- Ellerimizle elma topluyor gibi yürüyelim</a:t>
            </a:r>
          </a:p>
          <a:p>
            <a:r>
              <a:rPr lang="tr-TR" dirty="0" smtClean="0"/>
              <a:t>4- Dizimizi yukarı çekerek yürüyelim</a:t>
            </a:r>
            <a:endParaRPr lang="tr-TR" dirty="0"/>
          </a:p>
        </p:txBody>
      </p:sp>
      <p:pic>
        <p:nvPicPr>
          <p:cNvPr id="4" name="Resim 3"/>
          <p:cNvPicPr>
            <a:picLocks noChangeAspect="1"/>
          </p:cNvPicPr>
          <p:nvPr/>
        </p:nvPicPr>
        <p:blipFill>
          <a:blip r:embed="rId2" cstate="print"/>
          <a:stretch>
            <a:fillRect/>
          </a:stretch>
        </p:blipFill>
        <p:spPr>
          <a:xfrm>
            <a:off x="9718096" y="6041362"/>
            <a:ext cx="2298391" cy="688908"/>
          </a:xfrm>
          <a:prstGeom prst="rect">
            <a:avLst/>
          </a:prstGeom>
        </p:spPr>
      </p:pic>
    </p:spTree>
    <p:extLst>
      <p:ext uri="{BB962C8B-B14F-4D97-AF65-F5344CB8AC3E}">
        <p14:creationId xmlns="" xmlns:p14="http://schemas.microsoft.com/office/powerpoint/2010/main" val="1137960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accent2">
                    <a:lumMod val="75000"/>
                  </a:schemeClr>
                </a:solidFill>
              </a:rPr>
              <a:t>3- BİM-BAM-İSİM</a:t>
            </a:r>
            <a:endParaRPr lang="tr-TR" dirty="0">
              <a:solidFill>
                <a:schemeClr val="accent2">
                  <a:lumMod val="75000"/>
                </a:schemeClr>
              </a:solidFill>
            </a:endParaRPr>
          </a:p>
        </p:txBody>
      </p:sp>
      <p:sp>
        <p:nvSpPr>
          <p:cNvPr id="3" name="İçerik Yer Tutucusu 2"/>
          <p:cNvSpPr>
            <a:spLocks noGrp="1"/>
          </p:cNvSpPr>
          <p:nvPr>
            <p:ph idx="1"/>
          </p:nvPr>
        </p:nvSpPr>
        <p:spPr>
          <a:xfrm>
            <a:off x="663265" y="1837032"/>
            <a:ext cx="8719885" cy="4212075"/>
          </a:xfrm>
        </p:spPr>
        <p:txBody>
          <a:bodyPr/>
          <a:lstStyle/>
          <a:p>
            <a:r>
              <a:rPr lang="tr-TR" dirty="0" smtClean="0"/>
              <a:t>Öğretmen öğrencilerden sosyal mesafeli bir şekilde çember olmalarını ister. Oyun süresince aramızdaki fiziksel mesafeyi korumamız ve maskelerimizin takılı olması gerektiğini hatırlatır.</a:t>
            </a:r>
          </a:p>
          <a:p>
            <a:r>
              <a:rPr lang="tr-TR" dirty="0" smtClean="0"/>
              <a:t>Öğretmen öğrencilere bir kumanda görevi göreceğini söyler ve kumanda kime yönelirse o öğrencinin konuşması gerektiğini belirtir. </a:t>
            </a:r>
          </a:p>
          <a:p>
            <a:r>
              <a:rPr lang="tr-TR" dirty="0" smtClean="0"/>
              <a:t>Kumanda sıralı bir şekilde değil karışık bir şekilde öğrencilere yönlendirilmeli. Kumanda her an çemberdeki herhangi bir öğrenciye yönelebilir. Amaç öğrencilerin dikkatle oyunu takip etmesini sağlamaktır.</a:t>
            </a:r>
          </a:p>
          <a:p>
            <a:r>
              <a:rPr lang="tr-TR" dirty="0" smtClean="0"/>
              <a:t>Kumandanın yöneleceği ilk kişi BİM, ikinci kişi BAM, üçüncü kişi İSMİNİ söylemesi gerektiğini açıklar. İSMİNİ söyleyen kişiden sonra kumanda kime yönelirse tekrardan BİM deyip devam eder. ( BİM-BAM-İSİM serisi takip edilir.)</a:t>
            </a:r>
          </a:p>
          <a:p>
            <a:r>
              <a:rPr lang="tr-TR" dirty="0" smtClean="0"/>
              <a:t>Oyunda söylemesi gereken ifadeyi yanlış söyleyen öğrenci oyundan elenir ve sona kalan iki kişi oyunu kazanır.</a:t>
            </a:r>
          </a:p>
        </p:txBody>
      </p:sp>
      <p:pic>
        <p:nvPicPr>
          <p:cNvPr id="4" name="Resim 3"/>
          <p:cNvPicPr>
            <a:picLocks noChangeAspect="1"/>
          </p:cNvPicPr>
          <p:nvPr/>
        </p:nvPicPr>
        <p:blipFill>
          <a:blip r:embed="rId2" cstate="print"/>
          <a:stretch>
            <a:fillRect/>
          </a:stretch>
        </p:blipFill>
        <p:spPr>
          <a:xfrm>
            <a:off x="9718096" y="6041362"/>
            <a:ext cx="2298391" cy="688908"/>
          </a:xfrm>
          <a:prstGeom prst="rect">
            <a:avLst/>
          </a:prstGeom>
        </p:spPr>
      </p:pic>
    </p:spTree>
    <p:extLst>
      <p:ext uri="{BB962C8B-B14F-4D97-AF65-F5344CB8AC3E}">
        <p14:creationId xmlns="" xmlns:p14="http://schemas.microsoft.com/office/powerpoint/2010/main" val="1137960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accent2">
                    <a:lumMod val="75000"/>
                  </a:schemeClr>
                </a:solidFill>
              </a:rPr>
              <a:t>4- FİGÜR-İSİM</a:t>
            </a:r>
            <a:endParaRPr lang="tr-TR" dirty="0">
              <a:solidFill>
                <a:schemeClr val="accent2">
                  <a:lumMod val="75000"/>
                </a:schemeClr>
              </a:solidFill>
            </a:endParaRPr>
          </a:p>
        </p:txBody>
      </p:sp>
      <p:sp>
        <p:nvSpPr>
          <p:cNvPr id="3" name="İçerik Yer Tutucusu 2"/>
          <p:cNvSpPr>
            <a:spLocks noGrp="1"/>
          </p:cNvSpPr>
          <p:nvPr>
            <p:ph idx="1"/>
          </p:nvPr>
        </p:nvSpPr>
        <p:spPr>
          <a:xfrm>
            <a:off x="663266" y="1252026"/>
            <a:ext cx="9113780" cy="5373858"/>
          </a:xfrm>
        </p:spPr>
        <p:txBody>
          <a:bodyPr>
            <a:normAutofit fontScale="85000" lnSpcReduction="10000"/>
          </a:bodyPr>
          <a:lstStyle/>
          <a:p>
            <a:r>
              <a:rPr lang="tr-TR" dirty="0" smtClean="0"/>
              <a:t>Öğretmen öğrencilerden sosyal mesafeli bir şekilde çember olmalarını ister. Oyun süresince aramızdaki fiziksel mesafeyi korumamız ve maskelerimizin takılı olması gerektiğini hatırlatır.</a:t>
            </a:r>
          </a:p>
          <a:p>
            <a:r>
              <a:rPr lang="tr-TR" dirty="0" smtClean="0"/>
              <a:t>Öğretmen çemberin ortasında yer alır. Kendi ismi ve belirlediği hareketle (El çırpma, dans etme, zıplama, geri geri yürüme vb )  çemberdeki bir öğrencinin yerine geçerek oyunu başlatır.</a:t>
            </a:r>
          </a:p>
          <a:p>
            <a:r>
              <a:rPr lang="tr-TR" dirty="0" smtClean="0"/>
              <a:t>Öğretmen her öğrencinin kendisi için bir hareket (El çırpma, dans etme, zıplama, geri geri yürüme, vb. ) belirleyip kendi ismini ve hareketi tekrarlayarak çemberde başka bir öğrencinin yerine geçmesini ister. (Her öğrenci farklı bir hareket yapmalı)</a:t>
            </a:r>
          </a:p>
          <a:p>
            <a:r>
              <a:rPr lang="tr-TR" dirty="0" smtClean="0"/>
              <a:t> Yerine geçilen öğrenci aynı şekilde kendi ismiyle birlikte belirlediği hareketi  çemberde bulunan başka bir arkadaşın yerine geçerek tekrarlar. Çemberdeki tüm öğrenciler ismiyle birlikte belirlediği hareketi yapana kadar oyun devam eder. </a:t>
            </a:r>
          </a:p>
          <a:p>
            <a:r>
              <a:rPr lang="tr-TR" dirty="0" smtClean="0"/>
              <a:t>(2.AŞAMA) </a:t>
            </a:r>
          </a:p>
          <a:p>
            <a:r>
              <a:rPr lang="tr-TR" dirty="0" smtClean="0"/>
              <a:t>Çemberdeki tüm öğrenciler kendi ismiyle bir figür belirledikten sonra öğretmen yeni bir yönerge verir.</a:t>
            </a:r>
          </a:p>
          <a:p>
            <a:r>
              <a:rPr lang="tr-TR" dirty="0" smtClean="0"/>
              <a:t>Öğretmen öğrencilere  hatırladıkları öğrencinin ismi ve hareketini tekrar ederek çemberde onun yerine geçmesini ister. </a:t>
            </a:r>
          </a:p>
          <a:p>
            <a:r>
              <a:rPr lang="tr-TR" dirty="0" smtClean="0"/>
              <a:t>Yerine geçilen kişi hatırladığı ismi ve figürü tekrarlayarak  çemberde başka bir öğrencinin  yerine geçer. </a:t>
            </a:r>
          </a:p>
          <a:p>
            <a:r>
              <a:rPr lang="tr-TR" dirty="0" smtClean="0"/>
              <a:t>Bu şekilde her öğrenci hatırladığı başka bir arkadaşının ismi ve figürünü yaparak çemberde yer değiştirir. (Hatırlamayan öğrencilere ipucu verilebilir)</a:t>
            </a:r>
          </a:p>
          <a:p>
            <a:r>
              <a:rPr lang="tr-TR" dirty="0" smtClean="0"/>
              <a:t>Tüm öğrenciler yer değiştirdikten sonra  sonra oyun bitirilir.</a:t>
            </a:r>
          </a:p>
        </p:txBody>
      </p:sp>
      <p:pic>
        <p:nvPicPr>
          <p:cNvPr id="4" name="Resim 3"/>
          <p:cNvPicPr>
            <a:picLocks noChangeAspect="1"/>
          </p:cNvPicPr>
          <p:nvPr/>
        </p:nvPicPr>
        <p:blipFill>
          <a:blip r:embed="rId2" cstate="print"/>
          <a:stretch>
            <a:fillRect/>
          </a:stretch>
        </p:blipFill>
        <p:spPr>
          <a:xfrm>
            <a:off x="9718096" y="6041362"/>
            <a:ext cx="2298391" cy="688908"/>
          </a:xfrm>
          <a:prstGeom prst="rect">
            <a:avLst/>
          </a:prstGeom>
        </p:spPr>
      </p:pic>
    </p:spTree>
    <p:extLst>
      <p:ext uri="{BB962C8B-B14F-4D97-AF65-F5344CB8AC3E}">
        <p14:creationId xmlns="" xmlns:p14="http://schemas.microsoft.com/office/powerpoint/2010/main" val="1137960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accent2">
                    <a:lumMod val="75000"/>
                  </a:schemeClr>
                </a:solidFill>
              </a:rPr>
              <a:t>5- YAZI TURA 1,2,3 </a:t>
            </a:r>
            <a:endParaRPr lang="tr-TR" dirty="0">
              <a:solidFill>
                <a:schemeClr val="accent2">
                  <a:lumMod val="75000"/>
                </a:schemeClr>
              </a:solidFill>
            </a:endParaRPr>
          </a:p>
        </p:txBody>
      </p:sp>
      <p:sp>
        <p:nvSpPr>
          <p:cNvPr id="3" name="İçerik Yer Tutucusu 2"/>
          <p:cNvSpPr>
            <a:spLocks noGrp="1"/>
          </p:cNvSpPr>
          <p:nvPr>
            <p:ph idx="1"/>
          </p:nvPr>
        </p:nvSpPr>
        <p:spPr>
          <a:xfrm>
            <a:off x="663266" y="1547446"/>
            <a:ext cx="8874630" cy="4811151"/>
          </a:xfrm>
        </p:spPr>
        <p:txBody>
          <a:bodyPr>
            <a:normAutofit lnSpcReduction="10000"/>
          </a:bodyPr>
          <a:lstStyle/>
          <a:p>
            <a:r>
              <a:rPr lang="tr-TR" dirty="0" smtClean="0"/>
              <a:t>Öğretmen öğrencilerden sosyal mesafeli bir şekilde durmalarını ister. Oyun süresince aramızdaki fiziksel mesafeyi korumamız ve maskelerimizin takılı olması gerektiğini hatırlatır.</a:t>
            </a:r>
          </a:p>
          <a:p>
            <a:r>
              <a:rPr lang="tr-TR" dirty="0" smtClean="0"/>
              <a:t>Öğretmen yere bir çizgi çizer. Çizginin ön tarafında EBE yer alır. Çizginin 10 adım metre gerisinde de diğer öğrenciler yer alır. </a:t>
            </a:r>
          </a:p>
          <a:p>
            <a:r>
              <a:rPr lang="tr-TR" dirty="0" smtClean="0"/>
              <a:t>Çizginin gerisinden yaklaşık olarak 10 adım uzak kalmak ve sosyal mesafeli bir şekilde belirli bir alan içerisinde çocukların aynı hizada durması istenilir.</a:t>
            </a:r>
          </a:p>
          <a:p>
            <a:r>
              <a:rPr lang="tr-TR" dirty="0" smtClean="0"/>
              <a:t>Ebe arkası dönük iken en hızlı şekilde  ‘’yazı tura 1,2,3’’(Cümle bitmeden ebe arkasını dönmemeli)   diyip yönünü öğrencilere döndürür. </a:t>
            </a:r>
          </a:p>
          <a:p>
            <a:r>
              <a:rPr lang="tr-TR" dirty="0" smtClean="0"/>
              <a:t> Ebe yüzünü dönmeden önce öğrenciler hızlı bir şekilde çizgiye doğru gelmeye çalışır. Ebe döndüğü vakit herkesin donması lazım eğer hareket eden biri varsa ebe onu tespit eder ve o kişi bu sefer ebenin yerine geçer. </a:t>
            </a:r>
          </a:p>
          <a:p>
            <a:r>
              <a:rPr lang="tr-TR" dirty="0" smtClean="0"/>
              <a:t>Çizginin gerisinde bulunan öğrencilerin amacı ebeye yakalanmadan çizgiyi geçmek olacaktır.</a:t>
            </a:r>
          </a:p>
          <a:p>
            <a:r>
              <a:rPr lang="tr-TR" dirty="0" smtClean="0"/>
              <a:t>Çizgiyi geçen öğrenciler alkışlanır.</a:t>
            </a:r>
          </a:p>
          <a:p>
            <a:endParaRPr lang="tr-TR" dirty="0" smtClean="0"/>
          </a:p>
        </p:txBody>
      </p:sp>
      <p:pic>
        <p:nvPicPr>
          <p:cNvPr id="4" name="Resim 3"/>
          <p:cNvPicPr>
            <a:picLocks noChangeAspect="1"/>
          </p:cNvPicPr>
          <p:nvPr/>
        </p:nvPicPr>
        <p:blipFill>
          <a:blip r:embed="rId2" cstate="print"/>
          <a:stretch>
            <a:fillRect/>
          </a:stretch>
        </p:blipFill>
        <p:spPr>
          <a:xfrm>
            <a:off x="9718096" y="6041362"/>
            <a:ext cx="2298391" cy="688908"/>
          </a:xfrm>
          <a:prstGeom prst="rect">
            <a:avLst/>
          </a:prstGeom>
        </p:spPr>
      </p:pic>
    </p:spTree>
    <p:extLst>
      <p:ext uri="{BB962C8B-B14F-4D97-AF65-F5344CB8AC3E}">
        <p14:creationId xmlns="" xmlns:p14="http://schemas.microsoft.com/office/powerpoint/2010/main" val="1137960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accent2">
                    <a:lumMod val="75000"/>
                  </a:schemeClr>
                </a:solidFill>
              </a:rPr>
              <a:t>6- DİYOR Kİ OYUNU</a:t>
            </a:r>
            <a:endParaRPr lang="tr-TR" dirty="0">
              <a:solidFill>
                <a:schemeClr val="accent2">
                  <a:lumMod val="75000"/>
                </a:schemeClr>
              </a:solidFill>
            </a:endParaRPr>
          </a:p>
        </p:txBody>
      </p:sp>
      <p:sp>
        <p:nvSpPr>
          <p:cNvPr id="3" name="İçerik Yer Tutucusu 2"/>
          <p:cNvSpPr>
            <a:spLocks noGrp="1"/>
          </p:cNvSpPr>
          <p:nvPr>
            <p:ph idx="1"/>
          </p:nvPr>
        </p:nvSpPr>
        <p:spPr>
          <a:xfrm>
            <a:off x="663266" y="1547446"/>
            <a:ext cx="8874630" cy="4811151"/>
          </a:xfrm>
        </p:spPr>
        <p:txBody>
          <a:bodyPr>
            <a:normAutofit/>
          </a:bodyPr>
          <a:lstStyle/>
          <a:p>
            <a:r>
              <a:rPr lang="tr-TR" dirty="0" smtClean="0"/>
              <a:t>Öğretmen öğrencilerden sosyal mesafeli bir şekilde çember olmalarını ister. Oyun süresince aramızdaki fiziksel mesafeyi korumamız ve maskelerimizin takılı olması gerektiğini hatırlatır.</a:t>
            </a:r>
          </a:p>
          <a:p>
            <a:r>
              <a:rPr lang="tr-TR" dirty="0" smtClean="0"/>
              <a:t>Öğrencilere verilecek yönergelerin başında ‘’Diyor ki’’ ifadesi varsa öğrenciler yapmak zorunda eğer ‘’diyor ki’’ ifadesi yoksa yapmamalı. </a:t>
            </a:r>
          </a:p>
          <a:p>
            <a:r>
              <a:rPr lang="tr-TR" dirty="0" smtClean="0"/>
              <a:t>Örneğin oyunu oynatan öğretmenin ismi Burcu olsun.</a:t>
            </a:r>
          </a:p>
          <a:p>
            <a:r>
              <a:rPr lang="tr-TR" dirty="0" smtClean="0"/>
              <a:t>‘’BURCU ÖĞRETMEN DİYOR Kİ BİR ADIM GERİYE GİT’’ ifadesinde öğrenciler bir adım geriye  gitmeli. Ama ‘’BİR ADIM GERİYE GİT’’ ifadesi kullanılırsa öğrenciler geriye gitmemeli çünkü cümlenin başında diyor ki ifadesi bulunmamakta. </a:t>
            </a:r>
          </a:p>
          <a:p>
            <a:r>
              <a:rPr lang="tr-TR" dirty="0" smtClean="0"/>
              <a:t>Yanlış hareket eden öğrenciler elenir sona kalan 2 kişi diğer arkadaşları tarafından alkışlanır. </a:t>
            </a:r>
          </a:p>
          <a:p>
            <a:r>
              <a:rPr lang="tr-TR" dirty="0" smtClean="0"/>
              <a:t>Oyunu öğrenciler de oynatabilir. </a:t>
            </a:r>
          </a:p>
        </p:txBody>
      </p:sp>
      <p:pic>
        <p:nvPicPr>
          <p:cNvPr id="4" name="Resim 3"/>
          <p:cNvPicPr>
            <a:picLocks noChangeAspect="1"/>
          </p:cNvPicPr>
          <p:nvPr/>
        </p:nvPicPr>
        <p:blipFill>
          <a:blip r:embed="rId2" cstate="print"/>
          <a:stretch>
            <a:fillRect/>
          </a:stretch>
        </p:blipFill>
        <p:spPr>
          <a:xfrm>
            <a:off x="9718096" y="6041362"/>
            <a:ext cx="2298391" cy="688908"/>
          </a:xfrm>
          <a:prstGeom prst="rect">
            <a:avLst/>
          </a:prstGeom>
        </p:spPr>
      </p:pic>
    </p:spTree>
    <p:extLst>
      <p:ext uri="{BB962C8B-B14F-4D97-AF65-F5344CB8AC3E}">
        <p14:creationId xmlns="" xmlns:p14="http://schemas.microsoft.com/office/powerpoint/2010/main" val="1137960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Kristal">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815</TotalTime>
  <Words>2526</Words>
  <Application>Microsoft Office PowerPoint</Application>
  <PresentationFormat>Özel</PresentationFormat>
  <Paragraphs>212</Paragraphs>
  <Slides>24</Slides>
  <Notes>0</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Kristal</vt:lpstr>
      <vt:lpstr>Slayt 1</vt:lpstr>
      <vt:lpstr>NEDEN TEMASSIZ OYUN? </vt:lpstr>
      <vt:lpstr> TEMASSIZ OYUN ÇOCUKLARA NE KAZANDIRACAK?</vt:lpstr>
      <vt:lpstr>1- ISINMA </vt:lpstr>
      <vt:lpstr>2- ÇEMBER OLALIM </vt:lpstr>
      <vt:lpstr>3- BİM-BAM-İSİM</vt:lpstr>
      <vt:lpstr>4- FİGÜR-İSİM</vt:lpstr>
      <vt:lpstr>5- YAZI TURA 1,2,3 </vt:lpstr>
      <vt:lpstr>6- DİYOR Kİ OYUNU</vt:lpstr>
      <vt:lpstr>7- KOLA FANTA OYUNU</vt:lpstr>
      <vt:lpstr>8- PUZZLE PARÇASI</vt:lpstr>
      <vt:lpstr>9- EVET HAYIR </vt:lpstr>
      <vt:lpstr>10- ALTIN KAFES</vt:lpstr>
      <vt:lpstr>11- TRAFİK IŞIKLARI</vt:lpstr>
      <vt:lpstr>12- OYNAT BAKALIM</vt:lpstr>
      <vt:lpstr>13- BOM OYUNU</vt:lpstr>
      <vt:lpstr>14-LİDERİ BUL ?</vt:lpstr>
      <vt:lpstr>15-ÇUVAL YARIŞI</vt:lpstr>
      <vt:lpstr>16-ALKIŞTAN BUL</vt:lpstr>
      <vt:lpstr>17- RENK TOPLA</vt:lpstr>
      <vt:lpstr>18- Resmi Çiz</vt:lpstr>
      <vt:lpstr>19- DEDEKTİF</vt:lpstr>
      <vt:lpstr>20- ATLA ENGELDEN </vt:lpstr>
      <vt:lpstr>MALZEMELER</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87</cp:revision>
  <dcterms:created xsi:type="dcterms:W3CDTF">2021-02-23T09:15:05Z</dcterms:created>
  <dcterms:modified xsi:type="dcterms:W3CDTF">2021-03-25T13:13:29Z</dcterms:modified>
</cp:coreProperties>
</file>