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0" r:id="rId3"/>
    <p:sldId id="301" r:id="rId4"/>
    <p:sldId id="260" r:id="rId5"/>
    <p:sldId id="261" r:id="rId6"/>
    <p:sldId id="262" r:id="rId7"/>
    <p:sldId id="263" r:id="rId8"/>
    <p:sldId id="283" r:id="rId9"/>
    <p:sldId id="284" r:id="rId10"/>
    <p:sldId id="286" r:id="rId11"/>
    <p:sldId id="302" r:id="rId12"/>
    <p:sldId id="288" r:id="rId13"/>
    <p:sldId id="289" r:id="rId14"/>
    <p:sldId id="297" r:id="rId15"/>
    <p:sldId id="292" r:id="rId16"/>
    <p:sldId id="293" r:id="rId17"/>
    <p:sldId id="294" r:id="rId18"/>
    <p:sldId id="295" r:id="rId19"/>
    <p:sldId id="296" r:id="rId20"/>
    <p:sldId id="298" r:id="rId21"/>
    <p:sldId id="290" r:id="rId22"/>
    <p:sldId id="291" r:id="rId23"/>
    <p:sldId id="300" r:id="rId24"/>
    <p:sldId id="299" r:id="rId25"/>
    <p:sldId id="303" r:id="rId26"/>
    <p:sldId id="272" r:id="rId27"/>
  </p:sldIdLst>
  <p:sldSz cx="9144000" cy="6858000" type="screen4x3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Açık Stil 2 - Vurgu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r">
              <a:defRPr sz="1200"/>
            </a:lvl1pPr>
          </a:lstStyle>
          <a:p>
            <a:fld id="{F2180D2C-C6E4-4A49-A472-7611DD3A0C3F}" type="datetimeFigureOut">
              <a:rPr lang="tr-TR" smtClean="0"/>
              <a:t>20.10.2016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r">
              <a:defRPr sz="1200"/>
            </a:lvl1pPr>
          </a:lstStyle>
          <a:p>
            <a:fld id="{27EA4917-FE6A-43B7-8C1F-0F22FE4EBD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9519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/>
          <a:lstStyle>
            <a:lvl1pPr algn="r">
              <a:defRPr sz="1200"/>
            </a:lvl1pPr>
          </a:lstStyle>
          <a:p>
            <a:fld id="{86DAAEE3-B8F5-4035-9543-77591944E564}" type="datetimeFigureOut">
              <a:rPr lang="tr-TR" smtClean="0"/>
              <a:t>20.10.2016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51" tIns="45425" rIns="90851" bIns="45425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0851" tIns="45425" rIns="90851" bIns="45425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3316"/>
          </a:xfrm>
          <a:prstGeom prst="rect">
            <a:avLst/>
          </a:prstGeom>
        </p:spPr>
        <p:txBody>
          <a:bodyPr vert="horz" lIns="90851" tIns="45425" rIns="90851" bIns="45425" rtlCol="0" anchor="b"/>
          <a:lstStyle>
            <a:lvl1pPr algn="r">
              <a:defRPr sz="1200"/>
            </a:lvl1pPr>
          </a:lstStyle>
          <a:p>
            <a:fld id="{5323EA31-E8E3-404E-A966-5D57120D6F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54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C3EF6-AC55-4908-A166-CB2D3F8FC20C}" type="datetime1">
              <a:rPr lang="tr-TR" smtClean="0"/>
              <a:t>20.10.2016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21BF-01C7-42FB-A8D9-4D139689460F}" type="datetime1">
              <a:rPr lang="tr-TR" smtClean="0"/>
              <a:t>20.10.2016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7C4A-BD48-4D55-9CC7-A74003C8675F}" type="datetime1">
              <a:rPr lang="tr-TR" smtClean="0"/>
              <a:t>20.10.2016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8266-F657-4A76-A4EC-55A9B22D972D}" type="datetime1">
              <a:rPr lang="tr-TR" smtClean="0"/>
              <a:t>20.10.2016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2FB59-EF63-49E2-8A21-65050BC9A7E5}" type="datetime1">
              <a:rPr lang="tr-TR" smtClean="0"/>
              <a:t>20.10.2016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9331-521F-43D6-9DE7-C0CE09DEC07A}" type="datetime1">
              <a:rPr lang="tr-TR" smtClean="0"/>
              <a:t>20.10.2016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9D6B-40A6-4822-A6DE-E7C1B99B14FE}" type="datetime1">
              <a:rPr lang="tr-TR" smtClean="0"/>
              <a:t>20.10.2016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AFA5C-70A0-4A98-A5D0-90F2897B8C6B}" type="datetime1">
              <a:rPr lang="tr-TR" smtClean="0"/>
              <a:t>20.10.2016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15B1-9876-4F90-AAE9-1B4F6DFF47D3}" type="datetime1">
              <a:rPr lang="tr-TR" smtClean="0"/>
              <a:t>20.10.2016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530E-30A6-45BF-9BF9-4AB9E197208E}" type="datetime1">
              <a:rPr lang="tr-TR" smtClean="0"/>
              <a:t>20.10.2016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F296A-E0E5-40C2-9C4D-2970F4048019}" type="datetime1">
              <a:rPr lang="tr-TR" smtClean="0"/>
              <a:t>20.10.2016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E0DBA13-3DDD-4250-99FF-25C1E3F58CDF}" type="datetime1">
              <a:rPr lang="tr-TR" smtClean="0"/>
              <a:t>20.10.2016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63" y="692696"/>
            <a:ext cx="1812981" cy="1800200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Metin kutusu 4"/>
          <p:cNvSpPr txBox="1"/>
          <p:nvPr/>
        </p:nvSpPr>
        <p:spPr>
          <a:xfrm>
            <a:off x="2790123" y="836712"/>
            <a:ext cx="5019323" cy="150810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BATMAN VALİLİĞİ</a:t>
            </a:r>
          </a:p>
          <a:p>
            <a:pPr algn="ctr"/>
            <a:endParaRPr lang="tr-TR" sz="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tr-TR" sz="5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r-T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İL MİLLİ EĞİTİM MÜDÜRLÜĞÜ</a:t>
            </a:r>
          </a:p>
          <a:p>
            <a:pPr algn="ctr"/>
            <a:endParaRPr lang="tr-TR" sz="1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tr-T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(İstatistik Bölümü)</a:t>
            </a:r>
            <a:endParaRPr lang="tr-T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051720" y="3861048"/>
            <a:ext cx="52824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MEBBİS Veri Girişi</a:t>
            </a:r>
            <a:endParaRPr lang="tr-TR" sz="45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01483" y="5157192"/>
            <a:ext cx="7408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BİLGİLENDİRME TOPLANTISI</a:t>
            </a:r>
            <a:endParaRPr lang="tr-T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293118" y="6371361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r-TR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EKİM 2016</a:t>
            </a:r>
            <a:endParaRPr lang="tr-TR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599240" y="2502141"/>
            <a:ext cx="4468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ÖZEL ÖĞRETİM KURUMLARI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54763" y="2907933"/>
            <a:ext cx="8457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(MTSK, Rehabilitasyon Merkezleri, Özel Muhtelif Kurslar)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10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35496" y="26064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KÜTÜPHANE MATERYAL VE KÜTÜPHANE KULLANIMI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4" y="836712"/>
            <a:ext cx="8832050" cy="4127667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4869160"/>
            <a:ext cx="8928992" cy="196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11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2051720" y="-9939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BİLİŞİM/İNTERNET VE ÇEVRE BİRİMLERİ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/>
          </p:nvPr>
        </p:nvGraphicFramePr>
        <p:xfrm>
          <a:off x="180056" y="412576"/>
          <a:ext cx="8712424" cy="6400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257790"/>
                <a:gridCol w="4306740"/>
                <a:gridCol w="2147894"/>
              </a:tblGrid>
              <a:tr h="176152"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SAYI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Bilgi Tipi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Bilgi Adı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rowSpan="17"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Çevre Birimleri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Data Show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Diğer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Fotokopi Makinesi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Hoparlör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Lazer Yazıcı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</a:rPr>
                        <a:t>Line</a:t>
                      </a:r>
                      <a:r>
                        <a:rPr lang="tr-TR" sz="1200" u="none" strike="noStrike" dirty="0">
                          <a:effectLst/>
                        </a:rPr>
                        <a:t> Printer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Mikrofon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Mürekkep Püskürtmeli Yazıcı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Nokta Vuruşlu Yazıcı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Optik okuyucu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Projeksiyon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Tarayıcı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>
                          <a:effectLst/>
                        </a:rPr>
                        <a:t>Telefon Hattı Sayısı</a:t>
                      </a:r>
                      <a:endParaRPr lang="tr-TR" sz="1200" b="0" i="0" u="none" strike="noStrike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Tepegöz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UPS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Video Kamera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Web Cam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rowSpan="12"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internet </a:t>
                      </a:r>
                      <a:r>
                        <a:rPr lang="tr-TR" sz="1200" u="none" strike="noStrike" dirty="0" err="1">
                          <a:effectLst/>
                        </a:rPr>
                        <a:t>Bağlanti</a:t>
                      </a:r>
                      <a:r>
                        <a:rPr lang="tr-TR" sz="1200" u="none" strike="noStrike" dirty="0">
                          <a:effectLst/>
                        </a:rPr>
                        <a:t> Şekli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ADSL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ATM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Başvurusu var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Dial-</a:t>
                      </a:r>
                      <a:r>
                        <a:rPr lang="tr-TR" sz="1200" u="none" strike="noStrike" dirty="0" err="1">
                          <a:effectLst/>
                        </a:rPr>
                        <a:t>Up</a:t>
                      </a:r>
                      <a:r>
                        <a:rPr lang="tr-TR" sz="1200" u="none" strike="noStrike" dirty="0">
                          <a:effectLst/>
                        </a:rPr>
                        <a:t> (Telefon)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Fiber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</a:rPr>
                        <a:t>Frame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r>
                        <a:rPr lang="tr-TR" sz="1200" u="none" strike="noStrike" dirty="0" err="1">
                          <a:effectLst/>
                        </a:rPr>
                        <a:t>Relay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ISDN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Kablo TV Üzerinden İnternet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</a:rPr>
                        <a:t>Leased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r>
                        <a:rPr lang="tr-TR" sz="1200" u="none" strike="noStrike" dirty="0" err="1">
                          <a:effectLst/>
                        </a:rPr>
                        <a:t>Line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Metro Ethernet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</a:rPr>
                        <a:t>Turpak</a:t>
                      </a:r>
                      <a:r>
                        <a:rPr lang="tr-TR" sz="1200" u="none" strike="noStrike" dirty="0">
                          <a:effectLst/>
                        </a:rPr>
                        <a:t> X.25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Uydu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 err="1">
                          <a:effectLst/>
                        </a:rPr>
                        <a:t>Lisansli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r>
                        <a:rPr lang="tr-TR" sz="1200" u="none" strike="noStrike" dirty="0" err="1">
                          <a:effectLst/>
                        </a:rPr>
                        <a:t>Yazilimlar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Bordro Muhasebe Yazılımları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Eğitim Yazılımları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Ofis Yazılımları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  <a:tr h="17615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u="none" strike="noStrike" dirty="0">
                          <a:effectLst/>
                        </a:rPr>
                        <a:t>Okul Yönetim Yazılımları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2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12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-13772" y="178767"/>
            <a:ext cx="725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BİLGİSAYAR LABORATUARLARI/BT SINIFLARI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7" y="764705"/>
            <a:ext cx="8838263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0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13</a:t>
            </a:fld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73920" y="332656"/>
            <a:ext cx="3052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9-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BİLİŞİM/BİLGİSAYAR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08355"/>
            <a:ext cx="8856984" cy="534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6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14</a:t>
            </a:fld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179512" y="549551"/>
            <a:ext cx="85072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latin typeface="Calibri" pitchFamily="34" charset="0"/>
                <a:cs typeface="Calibri" pitchFamily="34" charset="0"/>
              </a:rPr>
              <a:t>Motorlu Taşıt Sürücüleri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Kurslarının Ek Olarak Dolduracakları Ekranlar: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>
                <a:latin typeface="Calibri" pitchFamily="34" charset="0"/>
                <a:cs typeface="Calibri" pitchFamily="34" charset="0"/>
              </a:rPr>
              <a:t>Kursiyer Öğrenci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Durumu (MTSK) 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Öğretmen-Öğretici Durumu (</a:t>
            </a:r>
            <a:r>
              <a:rPr lang="tr-TR" sz="2400" b="1" dirty="0" smtClean="0">
                <a:latin typeface="Calibri" panose="020F0502020204030204" pitchFamily="34" charset="0"/>
              </a:rPr>
              <a:t>MTSK/Branş)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>
                <a:latin typeface="Calibri" pitchFamily="34" charset="0"/>
                <a:cs typeface="Calibri" pitchFamily="34" charset="0"/>
              </a:rPr>
              <a:t>Öğretmen-Öğretici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Durumu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>
                <a:latin typeface="Calibri" pitchFamily="34" charset="0"/>
                <a:cs typeface="Calibri" pitchFamily="34" charset="0"/>
              </a:rPr>
              <a:t>Personel Durumu (</a:t>
            </a:r>
            <a:r>
              <a:rPr lang="tr-TR" sz="2400" b="1" dirty="0">
                <a:latin typeface="Calibri" panose="020F0502020204030204" pitchFamily="34" charset="0"/>
              </a:rPr>
              <a:t>MTSK, Muhtelif, </a:t>
            </a:r>
            <a:r>
              <a:rPr lang="tr-TR" sz="2400" b="1" dirty="0" err="1">
                <a:latin typeface="Calibri" panose="020F0502020204030204" pitchFamily="34" charset="0"/>
              </a:rPr>
              <a:t>Etüd</a:t>
            </a:r>
            <a:r>
              <a:rPr lang="tr-TR" sz="2400" b="1" dirty="0">
                <a:latin typeface="Calibri" panose="020F0502020204030204" pitchFamily="34" charset="0"/>
              </a:rPr>
              <a:t>, Rehabilitasyon)</a:t>
            </a:r>
          </a:p>
          <a:p>
            <a:pPr marL="0" lvl="1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15</a:t>
            </a:fld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125832" y="347472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Motorlu Taşıt Sürücüleri Kursu (Kursiyer Öğrenci Durumu Ekranı)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066800"/>
            <a:ext cx="4552950" cy="57912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311" y="1412776"/>
            <a:ext cx="465603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16</a:t>
            </a:fld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556792"/>
            <a:ext cx="8591550" cy="512445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29958" y="315793"/>
            <a:ext cx="8402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latin typeface="Calibri" pitchFamily="34" charset="0"/>
                <a:cs typeface="Calibri" pitchFamily="34" charset="0"/>
              </a:rPr>
              <a:t>Motorlu Taşıt Sürücüleri Kursu (Kursiyer Öğrenci Durumu Ekranı)</a:t>
            </a:r>
          </a:p>
        </p:txBody>
      </p:sp>
    </p:spTree>
    <p:extLst>
      <p:ext uri="{BB962C8B-B14F-4D97-AF65-F5344CB8AC3E}">
        <p14:creationId xmlns:p14="http://schemas.microsoft.com/office/powerpoint/2010/main" val="165908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17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29958" y="315793"/>
            <a:ext cx="9014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latin typeface="Calibri" pitchFamily="34" charset="0"/>
                <a:cs typeface="Calibri" pitchFamily="34" charset="0"/>
              </a:rPr>
              <a:t>Motorlu Taşıt Sürücüleri Kursu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(Öğretmen-Öğretici Durumu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Ekranı)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18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29958" y="188640"/>
            <a:ext cx="9014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latin typeface="Calibri" pitchFamily="34" charset="0"/>
                <a:cs typeface="Calibri" pitchFamily="34" charset="0"/>
              </a:rPr>
              <a:t>Motorlu Taşıt Sürücüleri Kursu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(Öğretmen-Öğretici Durumu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Ekranı)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3" y="836712"/>
            <a:ext cx="9098790" cy="412306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4" y="5353050"/>
            <a:ext cx="9098790" cy="1504950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108523" y="4797152"/>
            <a:ext cx="9014042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latin typeface="Calibri" pitchFamily="34" charset="0"/>
                <a:cs typeface="Calibri" pitchFamily="34" charset="0"/>
              </a:rPr>
              <a:t>Motorlu Taşıt Sürücüleri Kursu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(Personel Durumu 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Ekranı)</a:t>
            </a:r>
          </a:p>
        </p:txBody>
      </p:sp>
    </p:spTree>
    <p:extLst>
      <p:ext uri="{BB962C8B-B14F-4D97-AF65-F5344CB8AC3E}">
        <p14:creationId xmlns:p14="http://schemas.microsoft.com/office/powerpoint/2010/main" val="404940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19</a:t>
            </a:fld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179512" y="549551"/>
            <a:ext cx="85072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Özel Eğitim ve Rehabilitasyon Merkezlerinin Ek Olarak Dolduracakları Ekranlar: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Öğretmen, Öğretici Durumu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Personel Durumu (</a:t>
            </a:r>
            <a:r>
              <a:rPr lang="tr-TR" sz="2400" b="1" dirty="0">
                <a:latin typeface="Calibri" panose="020F0502020204030204" pitchFamily="34" charset="0"/>
              </a:rPr>
              <a:t>MTSK</a:t>
            </a:r>
            <a:r>
              <a:rPr lang="tr-TR" sz="2400" b="1" dirty="0" smtClean="0">
                <a:latin typeface="Calibri" panose="020F0502020204030204" pitchFamily="34" charset="0"/>
              </a:rPr>
              <a:t>, Muhtelif</a:t>
            </a:r>
            <a:r>
              <a:rPr lang="tr-TR" sz="2400" b="1" dirty="0">
                <a:latin typeface="Calibri" panose="020F0502020204030204" pitchFamily="34" charset="0"/>
              </a:rPr>
              <a:t>, </a:t>
            </a:r>
            <a:r>
              <a:rPr lang="tr-TR" sz="2400" b="1" dirty="0" err="1">
                <a:latin typeface="Calibri" panose="020F0502020204030204" pitchFamily="34" charset="0"/>
              </a:rPr>
              <a:t>Etüd</a:t>
            </a:r>
            <a:r>
              <a:rPr lang="tr-TR" sz="2400" b="1" dirty="0" smtClean="0">
                <a:latin typeface="Calibri" panose="020F0502020204030204" pitchFamily="34" charset="0"/>
              </a:rPr>
              <a:t>, Rehabilitasyon)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anose="020F0502020204030204" pitchFamily="34" charset="0"/>
                <a:cs typeface="Calibri" pitchFamily="34" charset="0"/>
              </a:rPr>
              <a:t>Yabancı Öğretmen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19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-113546" y="935161"/>
            <a:ext cx="9257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MEİS-MEİS SORGU</a:t>
            </a:r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300" b="1" dirty="0">
                <a:latin typeface="Calibri" pitchFamily="34" charset="0"/>
                <a:cs typeface="Calibri" pitchFamily="34" charset="0"/>
              </a:rPr>
              <a:t>MODÜLÜNE BİLGİ GİRİŞİ YAPILACAK </a:t>
            </a:r>
            <a:r>
              <a:rPr lang="tr-TR" sz="2300" b="1" dirty="0" smtClean="0">
                <a:latin typeface="Calibri" pitchFamily="34" charset="0"/>
                <a:cs typeface="Calibri" pitchFamily="34" charset="0"/>
              </a:rPr>
              <a:t>EKRANLAR</a:t>
            </a:r>
          </a:p>
          <a:p>
            <a:pPr algn="ctr"/>
            <a:r>
              <a:rPr lang="tr-TR" sz="2300" b="1" dirty="0" smtClean="0">
                <a:latin typeface="Calibri" pitchFamily="34" charset="0"/>
                <a:cs typeface="Calibri" pitchFamily="34" charset="0"/>
              </a:rPr>
              <a:t>(Ortak Ekranlar)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 descr="http://tekman.meb.gov.tr/wp-content/uploads/2011/08/mebb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03530"/>
            <a:ext cx="1997552" cy="6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9933" y="1779687"/>
            <a:ext cx="876524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Bina Adres/Kontrol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Tahsis Durumu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Bina Durumu 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4-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Lojman Durumu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Bina Kullanımı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6-</a:t>
            </a:r>
            <a:r>
              <a:rPr lang="tr-TR" sz="2400" b="1" dirty="0">
                <a:latin typeface="Calibri" pitchFamily="34" charset="0"/>
                <a:cs typeface="Calibri" pitchFamily="34" charset="0"/>
              </a:rPr>
              <a:t>Kütüphane Materyal ve Kütüphane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Kullanımı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Bilişim/İnternet ve Çevre Birimleri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8-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Bilgisayar </a:t>
            </a:r>
            <a:r>
              <a:rPr lang="tr-TR" sz="2400" b="1" dirty="0" err="1" smtClean="0">
                <a:latin typeface="Calibri" pitchFamily="34" charset="0"/>
                <a:cs typeface="Calibri" pitchFamily="34" charset="0"/>
              </a:rPr>
              <a:t>Laboratuarları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/BT Sınıfları</a:t>
            </a:r>
          </a:p>
          <a:p>
            <a:pPr marL="0" lvl="1" algn="just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9-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 Bilişim/Bilgisayar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60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20</a:t>
            </a:fld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179512" y="549551"/>
            <a:ext cx="85072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Özel Muhtelif Kursların Ek Olarak Dolduracakları Ekranlar: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Muhtelif Kurslar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Kursiyer Öğrenci (Muhtelif)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Öğretmen, Öğretici Durumu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Personel Durumu (</a:t>
            </a:r>
            <a:r>
              <a:rPr lang="tr-TR" sz="2400" b="1" dirty="0">
                <a:latin typeface="Calibri" panose="020F0502020204030204" pitchFamily="34" charset="0"/>
              </a:rPr>
              <a:t>MTSK</a:t>
            </a:r>
            <a:r>
              <a:rPr lang="tr-TR" sz="2400" b="1" dirty="0" smtClean="0">
                <a:latin typeface="Calibri" panose="020F0502020204030204" pitchFamily="34" charset="0"/>
              </a:rPr>
              <a:t>, Muhtelif</a:t>
            </a:r>
            <a:r>
              <a:rPr lang="tr-TR" sz="2400" b="1" dirty="0">
                <a:latin typeface="Calibri" panose="020F0502020204030204" pitchFamily="34" charset="0"/>
              </a:rPr>
              <a:t>, </a:t>
            </a:r>
            <a:r>
              <a:rPr lang="tr-TR" sz="2400" b="1" dirty="0" err="1">
                <a:latin typeface="Calibri" panose="020F0502020204030204" pitchFamily="34" charset="0"/>
              </a:rPr>
              <a:t>Etüd</a:t>
            </a:r>
            <a:r>
              <a:rPr lang="tr-TR" sz="2400" b="1" dirty="0" smtClean="0">
                <a:latin typeface="Calibri" panose="020F0502020204030204" pitchFamily="34" charset="0"/>
              </a:rPr>
              <a:t>, Rehabilitasyon)</a:t>
            </a:r>
          </a:p>
          <a:p>
            <a:pPr marL="342900" lvl="1" indent="-342900" eaLnBrk="0" hangingPunct="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552450" algn="l"/>
              </a:tabLst>
            </a:pPr>
            <a:r>
              <a:rPr lang="tr-TR" sz="2400" b="1" dirty="0" smtClean="0">
                <a:latin typeface="Calibri" panose="020F0502020204030204" pitchFamily="34" charset="0"/>
                <a:cs typeface="Calibri" pitchFamily="34" charset="0"/>
              </a:rPr>
              <a:t>Yabancı Öğretmen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 smtClean="0">
              <a:latin typeface="Calibri" pitchFamily="34" charset="0"/>
              <a:cs typeface="Calibri" pitchFamily="34" charset="0"/>
            </a:endParaRPr>
          </a:p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21</a:t>
            </a:fld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55518"/>
            <a:ext cx="5673820" cy="5404493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467544" y="549551"/>
            <a:ext cx="821925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DURUM VE ONAY EKRANLARI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22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79512" y="178767"/>
            <a:ext cx="8219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DURUM VE ONAY EKRANLARI (MTSK)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" y="767839"/>
            <a:ext cx="9091641" cy="590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23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79512" y="178767"/>
            <a:ext cx="8219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DURUM VE ONAY EKRANLARI (REHABİLİTASYON MERKEZLERİ)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" y="692696"/>
            <a:ext cx="9179696" cy="61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24879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24</a:t>
            </a:fld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79512" y="178767"/>
            <a:ext cx="8219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DURUM VE ONAY EKRANLARI (MUHTELİF KURS)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37" y="751887"/>
            <a:ext cx="9045057" cy="6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25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02" y="1628800"/>
            <a:ext cx="8379998" cy="500097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67544" y="549551"/>
            <a:ext cx="8219256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150000"/>
              </a:lnSpc>
              <a:tabLst>
                <a:tab pos="552450" algn="l"/>
              </a:tabLst>
            </a:pP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KURUM ONAY İŞLEMİ</a:t>
            </a:r>
            <a:endParaRPr lang="tr-TR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939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83568" y="3846527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tabLst>
                <a:tab pos="723900" algn="l"/>
              </a:tabLst>
            </a:pPr>
            <a:r>
              <a:rPr lang="tr-TR" sz="3500" b="1" dirty="0" smtClean="0">
                <a:latin typeface="Calibri" pitchFamily="34" charset="0"/>
                <a:cs typeface="Calibri" pitchFamily="34" charset="0"/>
              </a:rPr>
              <a:t>	2016-2017 </a:t>
            </a:r>
            <a:r>
              <a:rPr lang="tr-TR" sz="3500" b="1" dirty="0">
                <a:latin typeface="Calibri" pitchFamily="34" charset="0"/>
                <a:cs typeface="Calibri" pitchFamily="34" charset="0"/>
              </a:rPr>
              <a:t>Öğretim yılı veri giriş işlemleri her yıl olduğu gibi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10 </a:t>
            </a:r>
            <a:r>
              <a:rPr lang="tr-TR" sz="35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Ekim</a:t>
            </a:r>
            <a:r>
              <a:rPr lang="tr-TR" sz="3500" b="1" dirty="0">
                <a:latin typeface="Calibri" pitchFamily="34" charset="0"/>
                <a:cs typeface="Calibri" pitchFamily="34" charset="0"/>
              </a:rPr>
              <a:t> itibariyle başlayıp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30</a:t>
            </a:r>
            <a:r>
              <a:rPr lang="tr-TR" sz="35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Kasım </a:t>
            </a:r>
            <a:r>
              <a:rPr lang="tr-TR" sz="3500" b="1" dirty="0" smtClean="0">
                <a:latin typeface="Calibri" pitchFamily="34" charset="0"/>
                <a:cs typeface="Calibri" pitchFamily="34" charset="0"/>
              </a:rPr>
              <a:t>’a</a:t>
            </a:r>
            <a:r>
              <a:rPr lang="tr-TR" sz="35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tr-TR" sz="3500" b="1" dirty="0">
                <a:latin typeface="Calibri" pitchFamily="34" charset="0"/>
                <a:cs typeface="Calibri" pitchFamily="34" charset="0"/>
              </a:rPr>
              <a:t>kadar devam edecektir. </a:t>
            </a:r>
          </a:p>
        </p:txBody>
      </p:sp>
      <p:pic>
        <p:nvPicPr>
          <p:cNvPr id="1028" name="Picture 4" descr="http://www.tesosmaniye.com/resimler/haber/10020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72" y="1175420"/>
            <a:ext cx="27476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QfzXqipPqKkHR5sC_RT45TS654GT9qJBVxvR7__-L1Gtn0RoH_hb44fY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4" y="808707"/>
            <a:ext cx="1911550" cy="6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rhangencebay.k12.tr/img/mebb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808707"/>
            <a:ext cx="1438275" cy="73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/>
              <a:t>Sayfa -</a:t>
            </a:r>
            <a:fld id="{F302176B-0E47-46AC-8F43-DAB4B8A37D06}" type="slidenum">
              <a:rPr lang="tr-TR" smtClean="0"/>
              <a:t>26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83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116632"/>
            <a:ext cx="34208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1- BİNA ADRES/KONTROL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3</a:t>
            </a:fld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20688"/>
            <a:ext cx="8918033" cy="403418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6" y="4619679"/>
            <a:ext cx="8568084" cy="219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332656"/>
            <a:ext cx="2691634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2- TAHSİS DURUMU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4</a:t>
            </a:fld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42632"/>
            <a:ext cx="9108504" cy="54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46876" y="188640"/>
            <a:ext cx="245291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3- BİNA DURUMU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5</a:t>
            </a:fld>
            <a:endParaRPr lang="tr-TR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307"/>
            <a:ext cx="9058237" cy="592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92538" y="404664"/>
            <a:ext cx="291131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indent="11113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4- LOJMAN DURUMU</a:t>
            </a:r>
            <a:endParaRPr lang="tr-T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6</a:t>
            </a:fld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114892"/>
            <a:ext cx="8955412" cy="397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19809" y="31175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hangingPunct="0">
              <a:lnSpc>
                <a:spcPct val="150000"/>
              </a:lnSpc>
              <a:tabLst>
                <a:tab pos="723900" algn="l"/>
              </a:tabLst>
            </a:pPr>
            <a:r>
              <a:rPr lang="tr-T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5- BİNA KULLANIMI </a:t>
            </a:r>
            <a:r>
              <a:rPr lang="tr-TR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tr-T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Özellikle derslik sayıları)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/>
              <a:t>Sayfa </a:t>
            </a:r>
            <a:fld id="{F302176B-0E47-46AC-8F43-DAB4B8A37D06}" type="slidenum">
              <a:rPr lang="tr-TR" smtClean="0"/>
              <a:t>7</a:t>
            </a:fld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60" y="1265859"/>
            <a:ext cx="7560840" cy="354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019143"/>
              </p:ext>
            </p:extLst>
          </p:nvPr>
        </p:nvGraphicFramePr>
        <p:xfrm>
          <a:off x="0" y="1170374"/>
          <a:ext cx="4536504" cy="355477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26555"/>
                <a:gridCol w="609949"/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Kullanım Şekli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Bilgisayar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Biyoloji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Fen </a:t>
                      </a:r>
                      <a:r>
                        <a:rPr lang="tr-TR" sz="1400" u="none" strike="noStrike" dirty="0">
                          <a:effectLst/>
                        </a:rPr>
                        <a:t>Bilgisi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Fizik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Kimya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</a:t>
                      </a:r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Kütüphane </a:t>
                      </a:r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Sayısı (Sınıf Kitaplıkları Hariç)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Mesleki </a:t>
                      </a:r>
                      <a:r>
                        <a:rPr lang="tr-TR" sz="1400" u="none" strike="noStrike" dirty="0">
                          <a:effectLst/>
                        </a:rPr>
                        <a:t>Uygulama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</a:rPr>
                        <a:t>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Ortak </a:t>
                      </a:r>
                      <a:r>
                        <a:rPr lang="tr-TR" sz="1400" u="none" strike="noStrike" dirty="0">
                          <a:effectLst/>
                        </a:rPr>
                        <a:t>Kullanılan </a:t>
                      </a:r>
                      <a:r>
                        <a:rPr lang="tr-TR" sz="1400" u="none" strike="noStrike" dirty="0" err="1">
                          <a:effectLst/>
                        </a:rPr>
                        <a:t>Laboratuar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Spor </a:t>
                      </a:r>
                      <a:r>
                        <a:rPr lang="tr-TR" sz="1400" u="none" strike="noStrike" dirty="0">
                          <a:effectLst/>
                        </a:rPr>
                        <a:t>Salonu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>
                          <a:effectLst/>
                        </a:rPr>
                        <a:t>0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94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Yabancı </a:t>
                      </a:r>
                      <a:r>
                        <a:rPr lang="tr-TR" sz="1400" u="none" strike="noStrike" dirty="0">
                          <a:effectLst/>
                        </a:rPr>
                        <a:t>Dil </a:t>
                      </a:r>
                      <a:r>
                        <a:rPr lang="tr-TR" sz="1400" u="none" strike="noStrike" dirty="0" err="1">
                          <a:effectLst/>
                        </a:rPr>
                        <a:t>Laboratuarı</a:t>
                      </a:r>
                      <a:r>
                        <a:rPr lang="tr-TR" sz="1400" u="none" strike="noStrike" dirty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435442"/>
              </p:ext>
            </p:extLst>
          </p:nvPr>
        </p:nvGraphicFramePr>
        <p:xfrm>
          <a:off x="4716016" y="1139904"/>
          <a:ext cx="4320480" cy="495339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39576"/>
                <a:gridCol w="580904"/>
              </a:tblGrid>
              <a:tr h="291376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Kullanım Şekli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Sayısı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Banyo Sayısı(Genel)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Banyo Sayısı(Kabin)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Çalışma Odası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Çok Amaçlı Salon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Güvenlik Kamerası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Hizmet Aracı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İbadet Amaçlı Kullanılan Oda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Jeneratör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Lavabo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Mutfak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Revir ve Doktor Oda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WC Sayısı (Pansiyon)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Yatak Kapasitesi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Yatakhane Sayısı(Koğuş)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>
                          <a:effectLst/>
                        </a:rPr>
                        <a:t>Yatakhane Sayısı(Oda)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9137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>
                          <a:effectLst/>
                        </a:rPr>
                        <a:t>Yemekhane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54260" y="760348"/>
            <a:ext cx="4482244" cy="29238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tr-TR" sz="1300" b="1" dirty="0">
                <a:solidFill>
                  <a:schemeClr val="bg1"/>
                </a:solidFill>
              </a:rPr>
              <a:t>LABORATUVAR, SPOR SALONU, KÜTÜPHANE </a:t>
            </a:r>
            <a:r>
              <a:rPr lang="tr-TR" sz="1300" b="1" dirty="0" smtClean="0">
                <a:solidFill>
                  <a:schemeClr val="bg1"/>
                </a:solidFill>
              </a:rPr>
              <a:t>SAYISI</a:t>
            </a:r>
            <a:endParaRPr lang="tr-TR" sz="13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661756" y="744959"/>
            <a:ext cx="4482244" cy="30777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fontAlgn="b"/>
            <a:r>
              <a:rPr lang="tr-TR" sz="1400" b="1" dirty="0">
                <a:solidFill>
                  <a:schemeClr val="bg1"/>
                </a:solidFill>
              </a:rPr>
              <a:t>PANSİYON BİNASI BİLGİLERİ</a:t>
            </a:r>
            <a:endParaRPr lang="tr-TR" sz="1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67788" y="417438"/>
            <a:ext cx="2387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BİNA KULLANIMI</a:t>
            </a:r>
          </a:p>
          <a:p>
            <a:endParaRPr lang="tr-TR" b="1" dirty="0"/>
          </a:p>
          <a:p>
            <a:endParaRPr lang="tr-TR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50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825807"/>
              </p:ext>
            </p:extLst>
          </p:nvPr>
        </p:nvGraphicFramePr>
        <p:xfrm>
          <a:off x="179512" y="908719"/>
          <a:ext cx="4392488" cy="590465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801900"/>
                <a:gridCol w="590588"/>
              </a:tblGrid>
              <a:tr h="218691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Kullanım Şekli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Arşiv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373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</a:t>
                      </a:r>
                      <a:r>
                        <a:rPr lang="tr-TR" sz="1400" u="none" strike="noStrike" dirty="0" err="1" smtClean="0">
                          <a:effectLst/>
                        </a:rPr>
                        <a:t>Atelye</a:t>
                      </a:r>
                      <a:r>
                        <a:rPr lang="tr-TR" sz="1400" u="none" strike="noStrike" dirty="0" smtClean="0">
                          <a:effectLst/>
                        </a:rPr>
                        <a:t> </a:t>
                      </a:r>
                      <a:r>
                        <a:rPr lang="tr-TR" sz="1400" u="none" strike="noStrike" dirty="0">
                          <a:effectLst/>
                        </a:rPr>
                        <a:t>Sayısı (Kullanılan ve Kullanılmayanlar </a:t>
                      </a:r>
                      <a:r>
                        <a:rPr lang="tr-TR" sz="1400" u="none" strike="noStrike" dirty="0" smtClean="0">
                          <a:effectLst/>
                        </a:rPr>
                        <a:t>  </a:t>
                      </a:r>
                    </a:p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Dahil</a:t>
                      </a:r>
                      <a:r>
                        <a:rPr lang="tr-TR" sz="1400" u="none" strike="noStrike" dirty="0">
                          <a:effectLst/>
                        </a:rPr>
                        <a:t>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Bekleme </a:t>
                      </a:r>
                      <a:r>
                        <a:rPr lang="tr-TR" sz="1400" u="none" strike="noStrike" dirty="0">
                          <a:effectLst/>
                        </a:rPr>
                        <a:t>Salonu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BT </a:t>
                      </a:r>
                      <a:r>
                        <a:rPr lang="tr-TR" sz="1400" u="none" strike="noStrike" dirty="0">
                          <a:effectLst/>
                        </a:rPr>
                        <a:t>Sınıfı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b="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Büroda </a:t>
                      </a:r>
                      <a:r>
                        <a:rPr lang="tr-TR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kullanılan bilgisayar sayısı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Çalışma </a:t>
                      </a:r>
                      <a:r>
                        <a:rPr lang="tr-TR" sz="1400" u="none" strike="noStrike" dirty="0">
                          <a:effectLst/>
                        </a:rPr>
                        <a:t>Odası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Çok </a:t>
                      </a:r>
                      <a:r>
                        <a:rPr lang="tr-TR" sz="1400" u="none" strike="noStrike" dirty="0">
                          <a:effectLst/>
                        </a:rPr>
                        <a:t>Amaçlı Salon 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Daktilografi </a:t>
                      </a:r>
                      <a:r>
                        <a:rPr lang="tr-TR" sz="1400" u="none" strike="noStrike" dirty="0">
                          <a:effectLst/>
                        </a:rPr>
                        <a:t>Oda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Danışma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Depo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65607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Derslik </a:t>
                      </a:r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Olmadığı halde derslik olarak kullanılan </a:t>
                      </a:r>
                      <a:r>
                        <a:rPr lang="tr-T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</a:p>
                    <a:p>
                      <a:pPr algn="l" fontAlgn="ctr"/>
                      <a:r>
                        <a:rPr lang="tr-T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bölüm </a:t>
                      </a:r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sayısı(Toplam Dersliğe dahil </a:t>
                      </a:r>
                      <a:r>
                        <a:rPr lang="tr-T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</a:p>
                    <a:p>
                      <a:pPr algn="l" fontAlgn="ctr"/>
                      <a:r>
                        <a:rPr lang="tr-T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edilmeyecektir</a:t>
                      </a:r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.)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Destek </a:t>
                      </a:r>
                      <a:r>
                        <a:rPr lang="tr-TR" sz="1400" u="none" strike="noStrike" dirty="0">
                          <a:effectLst/>
                        </a:rPr>
                        <a:t>Eğitim 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Diğer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Eğitim </a:t>
                      </a:r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amaçlı kullanılan bilgisayar sayısı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Eğitim </a:t>
                      </a:r>
                      <a:r>
                        <a:rPr lang="tr-TR" sz="1400" u="none" strike="noStrike" dirty="0">
                          <a:effectLst/>
                        </a:rPr>
                        <a:t>Araçları 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Fatih </a:t>
                      </a:r>
                      <a:r>
                        <a:rPr lang="tr-TR" sz="1400" u="none" strike="noStrike" dirty="0">
                          <a:effectLst/>
                        </a:rPr>
                        <a:t>projesi kapsamında akıllı tahta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373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Fatih </a:t>
                      </a:r>
                      <a:r>
                        <a:rPr lang="tr-TR" sz="1400" u="none" strike="noStrike" dirty="0">
                          <a:effectLst/>
                        </a:rPr>
                        <a:t>projesi kapsamında çok fonksiyonlu </a:t>
                      </a:r>
                      <a:endParaRPr lang="tr-TR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yazıcı </a:t>
                      </a:r>
                      <a:r>
                        <a:rPr lang="tr-TR" sz="1400" u="none" strike="noStrike" dirty="0">
                          <a:effectLst/>
                        </a:rPr>
                        <a:t>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373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Fatih </a:t>
                      </a:r>
                      <a:r>
                        <a:rPr lang="tr-TR" sz="1400" u="none" strike="noStrike" dirty="0">
                          <a:effectLst/>
                        </a:rPr>
                        <a:t>projesi kapsamında </a:t>
                      </a:r>
                      <a:r>
                        <a:rPr lang="tr-TR" sz="1400" u="none" strike="noStrike" dirty="0" err="1">
                          <a:effectLst/>
                        </a:rPr>
                        <a:t>döküman</a:t>
                      </a:r>
                      <a:r>
                        <a:rPr lang="tr-TR" sz="1400" u="none" strike="noStrike" dirty="0">
                          <a:effectLst/>
                        </a:rPr>
                        <a:t> kamera </a:t>
                      </a:r>
                      <a:endParaRPr lang="tr-TR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3738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Fatih </a:t>
                      </a:r>
                      <a:r>
                        <a:rPr lang="tr-TR" sz="1400" u="none" strike="noStrike" dirty="0">
                          <a:effectLst/>
                        </a:rPr>
                        <a:t>projesi kapsamında tablet bilgisayar </a:t>
                      </a:r>
                      <a:endParaRPr lang="tr-TR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1869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Gözlem </a:t>
                      </a:r>
                      <a:r>
                        <a:rPr lang="tr-TR" sz="1400" u="none" strike="noStrike" dirty="0">
                          <a:effectLst/>
                        </a:rPr>
                        <a:t>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526620"/>
              </p:ext>
            </p:extLst>
          </p:nvPr>
        </p:nvGraphicFramePr>
        <p:xfrm>
          <a:off x="4716016" y="891563"/>
          <a:ext cx="4320480" cy="592181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739575"/>
                <a:gridCol w="580905"/>
              </a:tblGrid>
              <a:tr h="22776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Kullanım Şekli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Sayısı</a:t>
                      </a:r>
                      <a:endParaRPr lang="tr-T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Grup </a:t>
                      </a:r>
                      <a:r>
                        <a:rPr lang="tr-TR" sz="1400" u="none" strike="noStrike" dirty="0">
                          <a:effectLst/>
                        </a:rPr>
                        <a:t>Rehberliği 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Güvenlik </a:t>
                      </a:r>
                      <a:r>
                        <a:rPr lang="tr-TR" sz="1400" u="none" strike="noStrike" dirty="0">
                          <a:effectLst/>
                        </a:rPr>
                        <a:t>Kamera 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Hizmet </a:t>
                      </a:r>
                      <a:r>
                        <a:rPr lang="tr-TR" sz="1400" u="none" strike="noStrike" dirty="0">
                          <a:effectLst/>
                        </a:rPr>
                        <a:t>Aracı 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İbadet </a:t>
                      </a:r>
                      <a:r>
                        <a:rPr lang="tr-TR" sz="1400" u="none" strike="noStrike" dirty="0">
                          <a:effectLst/>
                        </a:rPr>
                        <a:t>Amaçlı Kullanılan Oda 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İdari </a:t>
                      </a:r>
                      <a:r>
                        <a:rPr lang="tr-TR" sz="1400" u="none" strike="noStrike" dirty="0">
                          <a:effectLst/>
                        </a:rPr>
                        <a:t>İşler 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</a:t>
                      </a:r>
                      <a:r>
                        <a:rPr lang="nn-NO" sz="1400" u="none" strike="noStrike" dirty="0" smtClean="0">
                          <a:effectLst/>
                        </a:rPr>
                        <a:t>İşlik </a:t>
                      </a:r>
                      <a:r>
                        <a:rPr lang="nn-NO" sz="1400" u="none" strike="noStrike" dirty="0">
                          <a:effectLst/>
                        </a:rPr>
                        <a:t>Olarak Kullanılan Dersane Sayısı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Jeneratör </a:t>
                      </a:r>
                      <a:r>
                        <a:rPr lang="tr-TR" sz="1400" u="none" strike="noStrike" dirty="0">
                          <a:effectLst/>
                        </a:rPr>
                        <a:t>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Kantin </a:t>
                      </a:r>
                      <a:r>
                        <a:rPr lang="tr-TR" sz="1400" u="none" strike="noStrike" dirty="0">
                          <a:effectLst/>
                        </a:rPr>
                        <a:t>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Kantinde </a:t>
                      </a:r>
                      <a:r>
                        <a:rPr lang="tr-TR" sz="1400" u="none" strike="noStrike" dirty="0">
                          <a:effectLst/>
                        </a:rPr>
                        <a:t>Çalışan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Konferans </a:t>
                      </a:r>
                      <a:r>
                        <a:rPr lang="tr-TR" sz="1400" u="none" strike="noStrike" dirty="0">
                          <a:effectLst/>
                        </a:rPr>
                        <a:t>Salonu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Lavabo </a:t>
                      </a:r>
                      <a:r>
                        <a:rPr lang="tr-TR" sz="1400" u="none" strike="noStrike" dirty="0">
                          <a:effectLst/>
                        </a:rPr>
                        <a:t>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Müdür </a:t>
                      </a:r>
                      <a:r>
                        <a:rPr lang="tr-TR" sz="1400" u="none" strike="noStrike" dirty="0">
                          <a:effectLst/>
                        </a:rPr>
                        <a:t>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Müdür </a:t>
                      </a:r>
                      <a:r>
                        <a:rPr lang="tr-TR" sz="1400" u="none" strike="noStrike" dirty="0">
                          <a:effectLst/>
                        </a:rPr>
                        <a:t>Yardımcısı 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Müzik </a:t>
                      </a:r>
                      <a:r>
                        <a:rPr lang="tr-TR" sz="1400" u="none" strike="noStrike" dirty="0">
                          <a:effectLst/>
                        </a:rPr>
                        <a:t>Odası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Oyun </a:t>
                      </a:r>
                      <a:r>
                        <a:rPr lang="tr-TR" sz="1400" u="none" strike="noStrike" dirty="0">
                          <a:effectLst/>
                        </a:rPr>
                        <a:t>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45552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Öğretmen </a:t>
                      </a:r>
                      <a:r>
                        <a:rPr lang="tr-TR" sz="1400" u="none" strike="noStrike" dirty="0">
                          <a:effectLst/>
                        </a:rPr>
                        <a:t>Evlerinde Otel Olarak Kullanılan </a:t>
                      </a:r>
                      <a:endParaRPr lang="tr-TR" sz="14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Oda </a:t>
                      </a:r>
                      <a:r>
                        <a:rPr lang="tr-TR" sz="1400" u="none" strike="noStrike" dirty="0">
                          <a:effectLst/>
                        </a:rPr>
                        <a:t>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Öğretmenler </a:t>
                      </a:r>
                      <a:r>
                        <a:rPr lang="tr-TR" sz="1400" u="none" strike="noStrike" dirty="0">
                          <a:effectLst/>
                        </a:rPr>
                        <a:t>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Özel </a:t>
                      </a:r>
                      <a:r>
                        <a:rPr lang="tr-TR" sz="1400" u="none" strike="noStrike" dirty="0">
                          <a:effectLst/>
                        </a:rPr>
                        <a:t>Eğitim Hizmetleri Bölüm 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Rehberlik </a:t>
                      </a:r>
                      <a:r>
                        <a:rPr lang="tr-TR" sz="1400" u="none" strike="noStrike" dirty="0">
                          <a:effectLst/>
                        </a:rPr>
                        <a:t>Servisi Oda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Resim </a:t>
                      </a:r>
                      <a:r>
                        <a:rPr lang="tr-TR" sz="1400" u="none" strike="noStrike" dirty="0">
                          <a:effectLst/>
                        </a:rPr>
                        <a:t>Odası Sayısı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</a:t>
                      </a:r>
                      <a:r>
                        <a:rPr lang="nn-NO" sz="1400" u="none" strike="noStrike" dirty="0" smtClean="0">
                          <a:effectLst/>
                        </a:rPr>
                        <a:t>Revir </a:t>
                      </a:r>
                      <a:r>
                        <a:rPr lang="nn-NO" sz="1400" u="none" strike="noStrike" dirty="0">
                          <a:effectLst/>
                        </a:rPr>
                        <a:t>ve Doktor Oda Sayısı (Okul)</a:t>
                      </a:r>
                      <a:endParaRPr lang="nn-NO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Test </a:t>
                      </a:r>
                      <a:r>
                        <a:rPr lang="tr-TR" sz="1400" u="none" strike="noStrike" dirty="0">
                          <a:effectLst/>
                        </a:rPr>
                        <a:t>Odası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Toplantı </a:t>
                      </a:r>
                      <a:r>
                        <a:rPr lang="tr-TR" sz="1400" u="none" strike="noStrike" dirty="0">
                          <a:effectLst/>
                        </a:rPr>
                        <a:t>Salonu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  <a:tr h="22776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400" u="none" strike="noStrike" dirty="0" smtClean="0">
                          <a:effectLst/>
                        </a:rPr>
                        <a:t> WC </a:t>
                      </a:r>
                      <a:r>
                        <a:rPr lang="tr-TR" sz="1400" u="none" strike="noStrike" dirty="0">
                          <a:effectLst/>
                        </a:rPr>
                        <a:t>Sayısı (Okul)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u="none" strike="noStrike" dirty="0">
                          <a:effectLst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159622" y="616332"/>
            <a:ext cx="8948881" cy="29238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tr-TR" sz="1300" b="1" dirty="0" smtClean="0">
                <a:solidFill>
                  <a:schemeClr val="bg1"/>
                </a:solidFill>
              </a:rPr>
              <a:t>DİĞER</a:t>
            </a:r>
            <a:endParaRPr lang="tr-TR" sz="13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5496" y="3974"/>
            <a:ext cx="2117631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tr-TR" sz="1400" b="1" spc="150" dirty="0" smtClean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MEBBİS Veri Girişi</a:t>
            </a:r>
            <a:endParaRPr lang="tr-TR" sz="1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59622" y="311751"/>
            <a:ext cx="2387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BİNA KULLANIMI</a:t>
            </a:r>
          </a:p>
          <a:p>
            <a:endParaRPr lang="tr-TR" b="1" dirty="0"/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5391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692</TotalTime>
  <Words>957</Words>
  <Application>Microsoft Office PowerPoint</Application>
  <PresentationFormat>Ekran Gösterisi (4:3)</PresentationFormat>
  <Paragraphs>342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Verdana</vt:lpstr>
      <vt:lpstr>Netlik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MYMENIS</dc:creator>
  <cp:lastModifiedBy>E-SEZGIN-72</cp:lastModifiedBy>
  <cp:revision>77</cp:revision>
  <cp:lastPrinted>2012-10-15T05:26:48Z</cp:lastPrinted>
  <dcterms:created xsi:type="dcterms:W3CDTF">2011-09-22T11:29:36Z</dcterms:created>
  <dcterms:modified xsi:type="dcterms:W3CDTF">2016-10-20T10:32:39Z</dcterms:modified>
</cp:coreProperties>
</file>