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95" r:id="rId5"/>
    <p:sldId id="280" r:id="rId6"/>
    <p:sldId id="281" r:id="rId7"/>
    <p:sldId id="260" r:id="rId8"/>
    <p:sldId id="261" r:id="rId9"/>
    <p:sldId id="262" r:id="rId10"/>
    <p:sldId id="263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3" r:id="rId19"/>
    <p:sldId id="297" r:id="rId20"/>
    <p:sldId id="291" r:id="rId21"/>
    <p:sldId id="294" r:id="rId22"/>
    <p:sldId id="296" r:id="rId23"/>
    <p:sldId id="273" r:id="rId24"/>
    <p:sldId id="292" r:id="rId25"/>
    <p:sldId id="272" r:id="rId26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F2180D2C-C6E4-4A49-A472-7611DD3A0C3F}" type="datetimeFigureOut">
              <a:rPr lang="tr-TR" smtClean="0"/>
              <a:t>20.10.2016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27EA4917-FE6A-43B7-8C1F-0F22FE4EB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51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86DAAEE3-B8F5-4035-9543-77591944E564}" type="datetimeFigureOut">
              <a:rPr lang="tr-TR" smtClean="0"/>
              <a:t>20.10.2016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1" tIns="45425" rIns="90851" bIns="4542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851" tIns="45425" rIns="90851" bIns="45425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5323EA31-E8E3-404E-A966-5D57120D6F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5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3EF6-AC55-4908-A166-CB2D3F8FC20C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1BF-01C7-42FB-A8D9-4D139689460F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C4A-BD48-4D55-9CC7-A74003C8675F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266-F657-4A76-A4EC-55A9B22D972D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FB59-EF63-49E2-8A21-65050BC9A7E5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9331-521F-43D6-9DE7-C0CE09DEC07A}" type="datetime1">
              <a:rPr lang="tr-TR" smtClean="0"/>
              <a:t>20.10.2016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6B-40A6-4822-A6DE-E7C1B99B14FE}" type="datetime1">
              <a:rPr lang="tr-TR" smtClean="0"/>
              <a:t>20.10.2016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A5C-70A0-4A98-A5D0-90F2897B8C6B}" type="datetime1">
              <a:rPr lang="tr-TR" smtClean="0"/>
              <a:t>20.10.2016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5B1-9876-4F90-AAE9-1B4F6DFF47D3}" type="datetime1">
              <a:rPr lang="tr-TR" smtClean="0"/>
              <a:t>20.10.2016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30E-30A6-45BF-9BF9-4AB9E197208E}" type="datetime1">
              <a:rPr lang="tr-TR" smtClean="0"/>
              <a:t>20.10.2016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96A-E0E5-40C2-9C4D-2970F4048019}" type="datetime1">
              <a:rPr lang="tr-TR" smtClean="0"/>
              <a:t>20.10.2016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0DBA13-3DDD-4250-99FF-25C1E3F58CDF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3" y="692696"/>
            <a:ext cx="1812981" cy="18002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Metin kutusu 4"/>
          <p:cNvSpPr txBox="1"/>
          <p:nvPr/>
        </p:nvSpPr>
        <p:spPr>
          <a:xfrm>
            <a:off x="2790123" y="836712"/>
            <a:ext cx="5019323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BATMAN VALİLİĞİ</a:t>
            </a:r>
          </a:p>
          <a:p>
            <a:pPr algn="ctr"/>
            <a:endParaRPr lang="tr-TR" sz="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tr-TR" sz="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İL MİLLİ EĞİTİM MÜDÜRLÜĞÜ</a:t>
            </a:r>
          </a:p>
          <a:p>
            <a:pPr algn="ctr"/>
            <a:endParaRPr lang="tr-TR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(İstatistik Bölümü)</a:t>
            </a:r>
            <a:endParaRPr lang="tr-T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51720" y="3861048"/>
            <a:ext cx="52824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MEBBİS Veri Girişi</a:t>
            </a:r>
            <a:endParaRPr lang="tr-TR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01483" y="5157192"/>
            <a:ext cx="7408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BİLGİLENDİRME TOPLANTISI</a:t>
            </a:r>
            <a:endParaRPr lang="tr-T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293118" y="6371361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EKİM 2016</a:t>
            </a:r>
            <a:endParaRPr lang="tr-TR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599240" y="2502141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İLKÖĞRETİM KURUMLARI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674295" y="2891498"/>
            <a:ext cx="423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(Anaokulu-İlkokul-Ortaokul)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809" y="31175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5- BİNA KULLANIMI 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Özellikle derslik sayıları)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10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60" y="1265859"/>
            <a:ext cx="7560840" cy="3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19143"/>
              </p:ext>
            </p:extLst>
          </p:nvPr>
        </p:nvGraphicFramePr>
        <p:xfrm>
          <a:off x="0" y="1170374"/>
          <a:ext cx="4536504" cy="35547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26555"/>
                <a:gridCol w="60994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Bilgisayar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Biyoloji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Fen </a:t>
                      </a:r>
                      <a:r>
                        <a:rPr lang="tr-TR" sz="1400" u="none" strike="noStrike" dirty="0">
                          <a:effectLst/>
                        </a:rPr>
                        <a:t>Bilgisi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Fizik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Kimya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Kütüphane </a:t>
                      </a: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Sayısı (Sınıf Kitaplıkları Hariç)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Mesleki </a:t>
                      </a:r>
                      <a:r>
                        <a:rPr lang="tr-TR" sz="1400" u="none" strike="noStrike" dirty="0">
                          <a:effectLst/>
                        </a:rPr>
                        <a:t>Uygulama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</a:rPr>
                        <a:t>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Ortak </a:t>
                      </a:r>
                      <a:r>
                        <a:rPr lang="tr-TR" sz="1400" u="none" strike="noStrike" dirty="0">
                          <a:effectLst/>
                        </a:rPr>
                        <a:t>Kullanılan </a:t>
                      </a:r>
                      <a:r>
                        <a:rPr lang="tr-TR" sz="1400" u="none" strike="noStrike" dirty="0" err="1">
                          <a:effectLst/>
                        </a:rPr>
                        <a:t>Laboratuar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Spor </a:t>
                      </a:r>
                      <a:r>
                        <a:rPr lang="tr-TR" sz="1400" u="none" strike="noStrike" dirty="0">
                          <a:effectLst/>
                        </a:rPr>
                        <a:t>Salonu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</a:rPr>
                        <a:t>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Yabancı </a:t>
                      </a:r>
                      <a:r>
                        <a:rPr lang="tr-TR" sz="1400" u="none" strike="noStrike" dirty="0">
                          <a:effectLst/>
                        </a:rPr>
                        <a:t>Dil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35442"/>
              </p:ext>
            </p:extLst>
          </p:nvPr>
        </p:nvGraphicFramePr>
        <p:xfrm>
          <a:off x="4716016" y="1139904"/>
          <a:ext cx="4320480" cy="49533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39576"/>
                <a:gridCol w="580904"/>
              </a:tblGrid>
              <a:tr h="29137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Banyo Sayısı(Genel)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Banyo Sayısı(Kabin)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Çalışma Odası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Çok Amaçlı Salon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Güvenlik Kamerası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Hizmet Aracı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İbadet Amaçlı Kullanılan Oda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Jeneratör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Lavabo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Mutfak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Revir ve Doktor Oda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WC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Yatak Kapasitesi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Yatakhane Sayısı(Koğuş)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Yatakhane Sayısı(Oda)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Yemekhane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4260" y="760348"/>
            <a:ext cx="4482244" cy="29238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tr-TR" sz="1300" b="1" dirty="0">
                <a:solidFill>
                  <a:schemeClr val="bg1"/>
                </a:solidFill>
              </a:rPr>
              <a:t>LABORATUVAR, SPOR SALONU, KÜTÜPHANE </a:t>
            </a:r>
            <a:r>
              <a:rPr lang="tr-TR" sz="1300" b="1" dirty="0" smtClean="0">
                <a:solidFill>
                  <a:schemeClr val="bg1"/>
                </a:solidFill>
              </a:rPr>
              <a:t>SAYISI</a:t>
            </a:r>
            <a:endParaRPr lang="tr-TR" sz="13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661756" y="744959"/>
            <a:ext cx="4482244" cy="30777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fontAlgn="b"/>
            <a:r>
              <a:rPr lang="tr-TR" sz="1400" b="1" dirty="0">
                <a:solidFill>
                  <a:schemeClr val="bg1"/>
                </a:solidFill>
              </a:rPr>
              <a:t>PANSİYON BİNASI BİLGİLERİ</a:t>
            </a:r>
            <a:endParaRPr lang="tr-TR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7788" y="417438"/>
            <a:ext cx="238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BİNA KULLANIMI</a:t>
            </a:r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25807"/>
              </p:ext>
            </p:extLst>
          </p:nvPr>
        </p:nvGraphicFramePr>
        <p:xfrm>
          <a:off x="179512" y="908719"/>
          <a:ext cx="4392488" cy="590465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01900"/>
                <a:gridCol w="590588"/>
              </a:tblGrid>
              <a:tr h="2186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Arşiv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Atelye</a:t>
                      </a:r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u="none" strike="noStrike" dirty="0">
                          <a:effectLst/>
                        </a:rPr>
                        <a:t>Sayısı (Kullanılan ve Kullanılmayanlar </a:t>
                      </a:r>
                      <a:r>
                        <a:rPr lang="tr-TR" sz="1400" u="none" strike="noStrike" dirty="0" smtClean="0">
                          <a:effectLst/>
                        </a:rPr>
                        <a:t>  </a:t>
                      </a: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Dahil</a:t>
                      </a:r>
                      <a:r>
                        <a:rPr lang="tr-TR" sz="1400" u="none" strike="noStrike" dirty="0">
                          <a:effectLst/>
                        </a:rPr>
                        <a:t>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Bekleme </a:t>
                      </a:r>
                      <a:r>
                        <a:rPr lang="tr-TR" sz="1400" u="none" strike="noStrike" dirty="0">
                          <a:effectLst/>
                        </a:rPr>
                        <a:t>Salonu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BT </a:t>
                      </a:r>
                      <a:r>
                        <a:rPr lang="tr-TR" sz="1400" u="none" strike="noStrike" dirty="0">
                          <a:effectLst/>
                        </a:rPr>
                        <a:t>Sınıfı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Büroda </a:t>
                      </a:r>
                      <a:r>
                        <a:rPr lang="tr-TR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kullanılan bilgisayar sayısı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Çalışma </a:t>
                      </a:r>
                      <a:r>
                        <a:rPr lang="tr-TR" sz="1400" u="none" strike="noStrike" dirty="0">
                          <a:effectLst/>
                        </a:rPr>
                        <a:t>Odası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Çok </a:t>
                      </a:r>
                      <a:r>
                        <a:rPr lang="tr-TR" sz="1400" u="none" strike="noStrike" dirty="0">
                          <a:effectLst/>
                        </a:rPr>
                        <a:t>Amaçlı Salon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Daktilografi </a:t>
                      </a:r>
                      <a:r>
                        <a:rPr lang="tr-TR" sz="1400" u="none" strike="noStrike" dirty="0">
                          <a:effectLst/>
                        </a:rPr>
                        <a:t>Oda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Danışma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Depo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6560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Derslik 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Olmadığı halde derslik olarak kullanılan </a:t>
                      </a:r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bölüm 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sayısı(Toplam Dersliğe dahil </a:t>
                      </a:r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edilmeyecektir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.)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Destek </a:t>
                      </a:r>
                      <a:r>
                        <a:rPr lang="tr-TR" sz="1400" u="none" strike="noStrike" dirty="0">
                          <a:effectLst/>
                        </a:rPr>
                        <a:t>Eğitim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Diğer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Eğitim 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amaçlı kullanılan bilgisayar 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Eğitim </a:t>
                      </a:r>
                      <a:r>
                        <a:rPr lang="tr-TR" sz="1400" u="none" strike="noStrike" dirty="0">
                          <a:effectLst/>
                        </a:rPr>
                        <a:t>Araçları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akıllı tahta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çok fonksiyonlu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yazıcı </a:t>
                      </a:r>
                      <a:r>
                        <a:rPr lang="tr-TR" sz="1400" u="none" strike="noStrike" dirty="0">
                          <a:effectLst/>
                        </a:rPr>
                        <a:t>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</a:t>
                      </a:r>
                      <a:r>
                        <a:rPr lang="tr-TR" sz="1400" u="none" strike="noStrike" dirty="0" err="1">
                          <a:effectLst/>
                        </a:rPr>
                        <a:t>döküman</a:t>
                      </a:r>
                      <a:r>
                        <a:rPr lang="tr-TR" sz="1400" u="none" strike="noStrike" dirty="0">
                          <a:effectLst/>
                        </a:rPr>
                        <a:t> kamera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tablet bilgisayar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Gözlem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26620"/>
              </p:ext>
            </p:extLst>
          </p:nvPr>
        </p:nvGraphicFramePr>
        <p:xfrm>
          <a:off x="4716016" y="891563"/>
          <a:ext cx="4320480" cy="592181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739575"/>
                <a:gridCol w="580905"/>
              </a:tblGrid>
              <a:tr h="2277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Grup </a:t>
                      </a:r>
                      <a:r>
                        <a:rPr lang="tr-TR" sz="1400" u="none" strike="noStrike" dirty="0">
                          <a:effectLst/>
                        </a:rPr>
                        <a:t>Rehberliği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Güvenlik </a:t>
                      </a:r>
                      <a:r>
                        <a:rPr lang="tr-TR" sz="1400" u="none" strike="noStrike" dirty="0">
                          <a:effectLst/>
                        </a:rPr>
                        <a:t>Kamera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Hizmet </a:t>
                      </a:r>
                      <a:r>
                        <a:rPr lang="tr-TR" sz="1400" u="none" strike="noStrike" dirty="0">
                          <a:effectLst/>
                        </a:rPr>
                        <a:t>Aracı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İbadet </a:t>
                      </a:r>
                      <a:r>
                        <a:rPr lang="tr-TR" sz="1400" u="none" strike="noStrike" dirty="0">
                          <a:effectLst/>
                        </a:rPr>
                        <a:t>Amaçlı Kullanılan Oda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İdari </a:t>
                      </a:r>
                      <a:r>
                        <a:rPr lang="tr-TR" sz="1400" u="none" strike="noStrike" dirty="0">
                          <a:effectLst/>
                        </a:rPr>
                        <a:t>İşler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nn-NO" sz="1400" u="none" strike="noStrike" dirty="0" smtClean="0">
                          <a:effectLst/>
                        </a:rPr>
                        <a:t>İşlik </a:t>
                      </a:r>
                      <a:r>
                        <a:rPr lang="nn-NO" sz="1400" u="none" strike="noStrike" dirty="0">
                          <a:effectLst/>
                        </a:rPr>
                        <a:t>Olarak Kullanılan Dersane Sayısı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Jeneratör </a:t>
                      </a:r>
                      <a:r>
                        <a:rPr lang="tr-TR" sz="1400" u="none" strike="noStrike" dirty="0">
                          <a:effectLst/>
                        </a:rPr>
                        <a:t>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Kantin </a:t>
                      </a:r>
                      <a:r>
                        <a:rPr lang="tr-TR" sz="1400" u="none" strike="noStrike" dirty="0">
                          <a:effectLst/>
                        </a:rPr>
                        <a:t>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Kantinde </a:t>
                      </a:r>
                      <a:r>
                        <a:rPr lang="tr-TR" sz="1400" u="none" strike="noStrike" dirty="0">
                          <a:effectLst/>
                        </a:rPr>
                        <a:t>Çalışan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Konferans </a:t>
                      </a:r>
                      <a:r>
                        <a:rPr lang="tr-TR" sz="1400" u="none" strike="noStrike" dirty="0">
                          <a:effectLst/>
                        </a:rPr>
                        <a:t>Salonu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Lavabo </a:t>
                      </a:r>
                      <a:r>
                        <a:rPr lang="tr-TR" sz="1400" u="none" strike="noStrike" dirty="0">
                          <a:effectLst/>
                        </a:rPr>
                        <a:t>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400" u="none" strike="noStrike" dirty="0">
                          <a:effectLst/>
                        </a:rPr>
                        <a:t>Yardımcısı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Müzik </a:t>
                      </a:r>
                      <a:r>
                        <a:rPr lang="tr-TR" sz="1400" u="none" strike="noStrike" dirty="0">
                          <a:effectLst/>
                        </a:rPr>
                        <a:t>Odası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Oyun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555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Öğretmen </a:t>
                      </a:r>
                      <a:r>
                        <a:rPr lang="tr-TR" sz="1400" u="none" strike="noStrike" dirty="0">
                          <a:effectLst/>
                        </a:rPr>
                        <a:t>Evlerinde Otel Olarak Kullanılan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Oda </a:t>
                      </a:r>
                      <a:r>
                        <a:rPr lang="tr-TR" sz="1400" u="none" strike="noStrike" dirty="0">
                          <a:effectLst/>
                        </a:rPr>
                        <a:t>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Öğretmenler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Özel </a:t>
                      </a:r>
                      <a:r>
                        <a:rPr lang="tr-TR" sz="1400" u="none" strike="noStrike" dirty="0">
                          <a:effectLst/>
                        </a:rPr>
                        <a:t>Eğitim Hizmetleri Bölüm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Rehberlik </a:t>
                      </a:r>
                      <a:r>
                        <a:rPr lang="tr-TR" sz="1400" u="none" strike="noStrike" dirty="0">
                          <a:effectLst/>
                        </a:rPr>
                        <a:t>Servisi Oda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Resim </a:t>
                      </a:r>
                      <a:r>
                        <a:rPr lang="tr-TR" sz="1400" u="none" strike="noStrike" dirty="0">
                          <a:effectLst/>
                        </a:rPr>
                        <a:t>Odası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nn-NO" sz="1400" u="none" strike="noStrike" dirty="0" smtClean="0">
                          <a:effectLst/>
                        </a:rPr>
                        <a:t>Revir </a:t>
                      </a:r>
                      <a:r>
                        <a:rPr lang="nn-NO" sz="1400" u="none" strike="noStrike" dirty="0">
                          <a:effectLst/>
                        </a:rPr>
                        <a:t>ve Doktor Oda Sayısı (Okul)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Test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Toplantı </a:t>
                      </a:r>
                      <a:r>
                        <a:rPr lang="tr-TR" sz="1400" u="none" strike="noStrike" dirty="0">
                          <a:effectLst/>
                        </a:rPr>
                        <a:t>Salonu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WC </a:t>
                      </a:r>
                      <a:r>
                        <a:rPr lang="tr-TR" sz="1400" u="none" strike="noStrike" dirty="0">
                          <a:effectLst/>
                        </a:rPr>
                        <a:t>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159622" y="616332"/>
            <a:ext cx="8948881" cy="29238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tr-TR" sz="1300" b="1" dirty="0" smtClean="0">
                <a:solidFill>
                  <a:schemeClr val="bg1"/>
                </a:solidFill>
              </a:rPr>
              <a:t>DİĞER</a:t>
            </a:r>
            <a:endParaRPr lang="tr-TR" sz="13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59622" y="311751"/>
            <a:ext cx="238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BİNA KULLANIMI</a:t>
            </a:r>
          </a:p>
          <a:p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391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13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77876" y="311751"/>
            <a:ext cx="39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6- ANASINIFI ÖĞRETMENLERİ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0" y="956689"/>
            <a:ext cx="8752090" cy="54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5496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KÜTÜPHANE MATERYAL VE KÜTÜPHANE KULLANIMI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" y="836712"/>
            <a:ext cx="8832050" cy="41276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869160"/>
            <a:ext cx="8928992" cy="19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15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051720" y="-9939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BİLİŞİM/İNTERNET VE ÇEVRE BİRİMLERİ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24491"/>
              </p:ext>
            </p:extLst>
          </p:nvPr>
        </p:nvGraphicFramePr>
        <p:xfrm>
          <a:off x="180056" y="412576"/>
          <a:ext cx="8712424" cy="6400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57790"/>
                <a:gridCol w="4306740"/>
                <a:gridCol w="2147894"/>
              </a:tblGrid>
              <a:tr h="176152"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SAYI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Bilgi Tipi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Bilgi Adı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rowSpan="17"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Çevre Birimleri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Data Show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Diğer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Fotokopi Makinesi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Hoparlör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Lazer Yazıcı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Line</a:t>
                      </a:r>
                      <a:r>
                        <a:rPr lang="tr-TR" sz="1200" u="none" strike="noStrike" dirty="0">
                          <a:effectLst/>
                        </a:rPr>
                        <a:t> Printer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Mikrofon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Mürekkep Püskürtmeli Yazıcı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Nokta Vuruşlu Yazıcı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Optik okuyucu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Projeksiyon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Tarayıcı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Telefon Hattı Sayısı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Tepegöz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UPS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Video Kamera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Web Cam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internet </a:t>
                      </a:r>
                      <a:r>
                        <a:rPr lang="tr-TR" sz="1200" u="none" strike="noStrike" dirty="0" err="1">
                          <a:effectLst/>
                        </a:rPr>
                        <a:t>Bağlanti</a:t>
                      </a:r>
                      <a:r>
                        <a:rPr lang="tr-TR" sz="1200" u="none" strike="noStrike" dirty="0">
                          <a:effectLst/>
                        </a:rPr>
                        <a:t> Şekli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ADSL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ATM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Başvurusu var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Dial-</a:t>
                      </a:r>
                      <a:r>
                        <a:rPr lang="tr-TR" sz="1200" u="none" strike="noStrike" dirty="0" err="1">
                          <a:effectLst/>
                        </a:rPr>
                        <a:t>Up</a:t>
                      </a:r>
                      <a:r>
                        <a:rPr lang="tr-TR" sz="1200" u="none" strike="noStrike" dirty="0">
                          <a:effectLst/>
                        </a:rPr>
                        <a:t> (Telefon)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Fiber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Frame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</a:rPr>
                        <a:t>Relay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ISDN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Kablo TV Üzerinden İnternet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Leased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</a:rPr>
                        <a:t>Line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Metro Ethernet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Turpak</a:t>
                      </a:r>
                      <a:r>
                        <a:rPr lang="tr-TR" sz="1200" u="none" strike="noStrike" dirty="0">
                          <a:effectLst/>
                        </a:rPr>
                        <a:t> X.25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Uydu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Lisansli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</a:rPr>
                        <a:t>Yazilimlar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Bordro Muhasebe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Eğitim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Ofis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Okul Yönetim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3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16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-13772" y="178767"/>
            <a:ext cx="725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BİLGİSAYAR LABORATUARLARI/BT SINIFLARI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" y="764705"/>
            <a:ext cx="8838263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17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-3825" y="332656"/>
            <a:ext cx="320767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BİLİŞİM/BİLGİSAYAR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08355"/>
            <a:ext cx="8856984" cy="53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18</a:t>
            </a:fld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67544" y="549551"/>
            <a:ext cx="8219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ÖZEL OKULLARIN AYRICA DOLDURACAKLARI EKRANLAR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Öğretmen Branşları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Personel Görevleri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Görevlere Göre Personel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Branş Öğretmenleri</a:t>
            </a: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19</a:t>
            </a:fld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340702"/>
            <a:ext cx="4392488" cy="516982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67544" y="549551"/>
            <a:ext cx="82192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172" y="2982136"/>
            <a:ext cx="4459324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46177" y="620688"/>
            <a:ext cx="8030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Resmi İlköğretim Okulların </a:t>
            </a:r>
          </a:p>
          <a:p>
            <a:pPr algn="ctr"/>
            <a:r>
              <a:rPr lang="tr-T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İvedilikle Güncellenmesi Gereken Ekranlar: </a:t>
            </a:r>
            <a:endParaRPr lang="tr-TR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http://3.bp.blogspot.com/_GHDiLde5P-o/SD0pQpfdUHI/AAAAAAAAA84/N67sSn3gKYw/s400/e+ok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1" y="2204864"/>
            <a:ext cx="1457795" cy="8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3258850"/>
            <a:ext cx="7189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1. Okul Bilgilerini Güncelleme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2. Öğretim Şekli</a:t>
            </a:r>
          </a:p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Düz Bağlayıcı 8"/>
          <p:cNvCxnSpPr/>
          <p:nvPr/>
        </p:nvCxnSpPr>
        <p:spPr>
          <a:xfrm>
            <a:off x="611560" y="1916832"/>
            <a:ext cx="79208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2178278" y="2348880"/>
            <a:ext cx="6498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E-OKUL</a:t>
            </a:r>
            <a:r>
              <a:rPr lang="tr-TR" sz="2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900" b="1" dirty="0">
                <a:latin typeface="Calibri" pitchFamily="34" charset="0"/>
                <a:cs typeface="Calibri" pitchFamily="34" charset="0"/>
              </a:rPr>
              <a:t>MODÜLÜNE BİLGİ GİRİŞİ YAPILACAK EKRANLAR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20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67544" y="549551"/>
            <a:ext cx="82192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463"/>
            <a:ext cx="9022604" cy="55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21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67544" y="260648"/>
            <a:ext cx="82192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3" y="836712"/>
            <a:ext cx="9031531" cy="6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2" y="1628800"/>
            <a:ext cx="8379998" cy="500097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67544" y="549551"/>
            <a:ext cx="82192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KURUM ONAY İŞLEMİ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93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23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07504" y="404664"/>
            <a:ext cx="8856984" cy="655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Bütün Resmi - Özel eğitim - öğretim kademelerindeki okullarımızın </a:t>
            </a:r>
            <a:r>
              <a:rPr lang="tr-TR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e-okul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modülünde </a:t>
            </a:r>
            <a:r>
              <a:rPr lang="tr-TR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aday kaydını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yaptıkları öğrencilerini biran önce </a:t>
            </a:r>
            <a:r>
              <a:rPr lang="tr-TR" sz="2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kesin kayıt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 işlemlerini yapmaları gerekmektedir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None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Şube sayılarının kontrol edilerek fazla şubelerin silinmesi gerekmektedir.</a:t>
            </a:r>
          </a:p>
          <a:p>
            <a:pPr algn="just">
              <a:buFontTx/>
              <a:buNone/>
            </a:pPr>
            <a:r>
              <a:rPr lang="tr-T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Taşımalı eğitime tabi öğrenci, birleştirilmiş sınıflarda okuyan öğrenci ve kaynaştırma eğitimine tabi öğrenci bilgilerinin özür grupları ile birlikte eksiksiz girilmesi gerekmektedir.</a:t>
            </a:r>
          </a:p>
          <a:p>
            <a:pPr algn="just">
              <a:buFontTx/>
              <a:buNone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None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Sistem </a:t>
            </a:r>
            <a:r>
              <a:rPr lang="tr-TR" sz="2200" b="1" dirty="0">
                <a:latin typeface="Calibri" pitchFamily="34" charset="0"/>
                <a:cs typeface="Calibri" pitchFamily="34" charset="0"/>
              </a:rPr>
              <a:t>üzerinden yapılan nakil talepleri ivedilikle onaylanacaktır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Tx/>
              <a:buNone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Yatılı okullara ait pansiyon kapasitesi girişi devlet kurumları modülünden bakanlık tarafından yapılmaktadır.</a:t>
            </a:r>
          </a:p>
          <a:p>
            <a:pPr algn="just">
              <a:lnSpc>
                <a:spcPct val="90000"/>
              </a:lnSpc>
              <a:defRPr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Pansiyonlu okulların bilgi girişleri ilçeler tarafından takip edilecek. </a:t>
            </a:r>
          </a:p>
          <a:p>
            <a:pPr algn="just">
              <a:lnSpc>
                <a:spcPct val="90000"/>
              </a:lnSpc>
              <a:defRPr/>
            </a:pPr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Pansiyonda kalan öğrencilerle ilgili bilgiler öğrencilerin pansiyonda kaldığı okul müdürlükleri tarafından e-okul modülüne girilecektir. Yatılı öğrenci ekleme işlemi e-okul kurum işlemleri/bilgi giriş işlemleri/yatılı öğrenci bölümünden yapılacaktır.</a:t>
            </a:r>
          </a:p>
          <a:p>
            <a:pPr algn="just">
              <a:buFontTx/>
              <a:buNone/>
            </a:pPr>
            <a:endParaRPr lang="tr-TR" sz="2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24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9512" y="620688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MEİS Modülünde güncellenen bilgiler, Bakanlık bünyesindeki diğer modüller tarafından da kullanılmaktadır. Bu nedenle ekranlardaki bilgilerin eksiksiz ve doğru girilmesi gerekmektedir. </a:t>
            </a:r>
          </a:p>
          <a:p>
            <a:pPr algn="just">
              <a:buFontTx/>
              <a:buNone/>
            </a:pPr>
            <a:endParaRPr lang="tr-TR" sz="220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Bina kullanım ekranındaki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toplam derslik sayısı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veya tahsis ekranındaki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derslik sayısı, taşımalı eğitim modülü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tarafından kullanılmaktadır. </a:t>
            </a:r>
          </a:p>
          <a:p>
            <a:pPr algn="just"/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Kendi binası olan okullar için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bina durumu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ve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bina kullanımı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ekranları ödenek takip modülü tarafından kullanılmaktadır.  </a:t>
            </a:r>
          </a:p>
          <a:p>
            <a:pPr algn="just"/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tr-TR" sz="22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* MEİS Modülü bilgi girişine kapatıldıktan sonra, okul ve kurumlardan gelen bilgilerin düzeltilmesi talepleri </a:t>
            </a:r>
            <a:r>
              <a:rPr lang="tr-TR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bakanlık tarafından dikkate alınmayacaktır. </a:t>
            </a:r>
          </a:p>
        </p:txBody>
      </p:sp>
    </p:spTree>
    <p:extLst>
      <p:ext uri="{BB962C8B-B14F-4D97-AF65-F5344CB8AC3E}">
        <p14:creationId xmlns:p14="http://schemas.microsoft.com/office/powerpoint/2010/main" val="16665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3568" y="3846527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723900" algn="l"/>
              </a:tabLst>
            </a:pP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	2016-2017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Öğretim yılı veri giriş işlemleri her yıl olduğu gibi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tr-TR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Ekim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 itibariyle başlayıp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30</a:t>
            </a: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Kasım </a:t>
            </a: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’a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kadar devam edecektir. </a:t>
            </a:r>
          </a:p>
        </p:txBody>
      </p:sp>
      <p:pic>
        <p:nvPicPr>
          <p:cNvPr id="1028" name="Picture 4" descr="http://www.tesosmaniye.com/resimler/haber/1002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72" y="1175420"/>
            <a:ext cx="27476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fzXqipPqKkHR5sC_RT45TS654GT9qJBVxvR7__-L1Gtn0RoH_hb44f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4" y="808707"/>
            <a:ext cx="19115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rhangencebay.k12.tr/img/meb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8707"/>
            <a:ext cx="14382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Sayfa -</a:t>
            </a:r>
            <a:fld id="{F302176B-0E47-46AC-8F43-DAB4B8A37D06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3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6189" y="39455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263525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 – OKUL BİLGİLERİNİ GÜNCELLE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3</a:t>
            </a:fld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07104"/>
            <a:ext cx="8712968" cy="4433726"/>
          </a:xfrm>
          <a:prstGeom prst="rect">
            <a:avLst/>
          </a:prstGeom>
        </p:spPr>
      </p:pic>
      <p:sp>
        <p:nvSpPr>
          <p:cNvPr id="12" name="Şeritli Sağ Ok 11"/>
          <p:cNvSpPr/>
          <p:nvPr/>
        </p:nvSpPr>
        <p:spPr>
          <a:xfrm>
            <a:off x="1644997" y="3356992"/>
            <a:ext cx="1965573" cy="216024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66189" y="1000509"/>
            <a:ext cx="84352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>
                <a:latin typeface="Arial" charset="0"/>
              </a:rPr>
              <a:t> Okul bilgileri ekranında aktif değişikliğe izin verilen yerlerin doldurulması/güncellenmesi gerekmektedir.</a:t>
            </a:r>
            <a:endParaRPr 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404664"/>
            <a:ext cx="278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263525" algn="l"/>
              </a:tabLst>
            </a:pPr>
            <a:r>
              <a:rPr lang="tr-TR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ÖĞRETİM ŞEKLİ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4</a:t>
            </a:fld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1519" y="1076602"/>
            <a:ext cx="843528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>
                <a:latin typeface="Arial" charset="0"/>
              </a:rPr>
              <a:t>Okullarımızın 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tr-TR" b="1" u="sng" dirty="0">
                <a:solidFill>
                  <a:srgbClr val="FF5050"/>
                </a:solidFill>
                <a:latin typeface="Arial" charset="0"/>
              </a:rPr>
              <a:t>öğretim şekli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tr-TR" dirty="0">
                <a:latin typeface="Arial" charset="0"/>
              </a:rPr>
              <a:t> sabahtan akşama kadar eğitim veriyorsa “NORMAL”; sabahtan öğlene veya öğlenden akşama kadar olacak şekildeyse “İKİLİ” öğretim olarak girilecektir.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r="14017"/>
          <a:stretch/>
        </p:blipFill>
        <p:spPr>
          <a:xfrm>
            <a:off x="275956" y="2182740"/>
            <a:ext cx="8461348" cy="4436134"/>
          </a:xfrm>
          <a:prstGeom prst="rect">
            <a:avLst/>
          </a:prstGeom>
        </p:spPr>
      </p:pic>
      <p:sp>
        <p:nvSpPr>
          <p:cNvPr id="7" name="Şeritli Sağ Ok 6"/>
          <p:cNvSpPr/>
          <p:nvPr/>
        </p:nvSpPr>
        <p:spPr>
          <a:xfrm>
            <a:off x="1835696" y="4156994"/>
            <a:ext cx="1965573" cy="216024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Bağlayıcı 8"/>
          <p:cNvCxnSpPr/>
          <p:nvPr/>
        </p:nvCxnSpPr>
        <p:spPr>
          <a:xfrm>
            <a:off x="5364088" y="3501008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5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0492" y="1097766"/>
            <a:ext cx="89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MEİS-MEİS SORGU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300" b="1" dirty="0">
                <a:latin typeface="Calibri" pitchFamily="34" charset="0"/>
                <a:cs typeface="Calibri" pitchFamily="34" charset="0"/>
              </a:rPr>
              <a:t>MODÜLÜNE BİLGİ GİRİŞİ YAPILACAK EKRANLAR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3314" name="Picture 2" descr="http://tekman.meb.gov.tr/wp-content/uploads/2011/08/mebb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8" y="547546"/>
            <a:ext cx="199755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19602" y="1432547"/>
            <a:ext cx="87652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Adres/Kontrol (İlk giriş yapılacak yer)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Tahsis Durumu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Durumu 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4-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Lojman Durumu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Kullanımı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Anasınıfı Öğretmeni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Kütüphane Materyal ve Kütüphane Kullanımı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Bilişim/İnternet ve Çevre Birimleri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Bilgisayar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Laboratuvarları/BT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Sınıfları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Bilişim/Bilgisayar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170703" y="1621909"/>
            <a:ext cx="8714143" cy="220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60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16632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1- BİNA ADRES/KONTROL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6</a:t>
            </a:fld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918033" cy="40341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6" y="4619679"/>
            <a:ext cx="8568084" cy="21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332656"/>
            <a:ext cx="269163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2- TAHSİS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7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42632"/>
            <a:ext cx="9108504" cy="54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6876" y="188640"/>
            <a:ext cx="245291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3- BİNA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8</a:t>
            </a:fld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307"/>
            <a:ext cx="9058237" cy="59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538" y="404664"/>
            <a:ext cx="291131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1113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4- LOJMAN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9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14892"/>
            <a:ext cx="8955412" cy="39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669</TotalTime>
  <Words>1089</Words>
  <Application>Microsoft Office PowerPoint</Application>
  <PresentationFormat>Ekran Gösterisi (4:3)</PresentationFormat>
  <Paragraphs>354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Netlik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MYMENIS</dc:creator>
  <cp:lastModifiedBy>E-SEZGIN-72</cp:lastModifiedBy>
  <cp:revision>76</cp:revision>
  <cp:lastPrinted>2012-10-15T05:26:48Z</cp:lastPrinted>
  <dcterms:created xsi:type="dcterms:W3CDTF">2011-09-22T11:29:36Z</dcterms:created>
  <dcterms:modified xsi:type="dcterms:W3CDTF">2016-10-20T10:29:24Z</dcterms:modified>
</cp:coreProperties>
</file>